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3" r:id="rId2"/>
    <p:sldId id="264" r:id="rId3"/>
    <p:sldId id="265" r:id="rId4"/>
    <p:sldId id="266" r:id="rId5"/>
    <p:sldId id="267" r:id="rId6"/>
    <p:sldId id="269" r:id="rId7"/>
    <p:sldId id="262" r:id="rId8"/>
    <p:sldId id="268" r:id="rId9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FFFFCC"/>
    <a:srgbClr val="F7F7F7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76" autoAdjust="0"/>
  </p:normalViewPr>
  <p:slideViewPr>
    <p:cSldViewPr snapToGrid="0" snapToObjects="1">
      <p:cViewPr varScale="1">
        <p:scale>
          <a:sx n="75" d="100"/>
          <a:sy n="75" d="100"/>
        </p:scale>
        <p:origin x="974" y="4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"/>
    </p:cViewPr>
  </p:sorterViewPr>
  <p:notesViewPr>
    <p:cSldViewPr snapToGrid="0" snapToObjects="1">
      <p:cViewPr>
        <p:scale>
          <a:sx n="100" d="100"/>
          <a:sy n="100" d="100"/>
        </p:scale>
        <p:origin x="1484" y="-29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r">
              <a:defRPr sz="1100"/>
            </a:lvl1pPr>
          </a:lstStyle>
          <a:p>
            <a:fld id="{99890305-AC3D-4E14-A063-8DE2670B629C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1" tIns="46196" rIns="92391" bIns="4619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2297"/>
            <a:ext cx="5486400" cy="3667334"/>
          </a:xfrm>
          <a:prstGeom prst="rect">
            <a:avLst/>
          </a:prstGeom>
        </p:spPr>
        <p:txBody>
          <a:bodyPr vert="horz" lIns="92391" tIns="46196" rIns="92391" bIns="4619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r">
              <a:defRPr sz="1100"/>
            </a:lvl1pPr>
          </a:lstStyle>
          <a:p>
            <a:fld id="{7A2EF9AD-2627-469D-9809-9E38613323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7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Set expectations for the QBR. Explain this is a structured review focused on value, outcomes, and next-quarter planning rather than operational detail.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Reconnect security outcomes to the customer’s business priorities.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Avoid technical detail; focus on risk reduction and compliance confidence.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Reinforce value delivered since last review.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Frame incidents as managed outcomes, not failures.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Show progress over time and reinforce the MSP’s role in continuous improvement.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Position the </a:t>
            </a:r>
            <a:r>
              <a:rPr lang="en-ZA" dirty="0"/>
              <a:t>customer </a:t>
            </a:r>
            <a:r>
              <a:rPr dirty="0"/>
              <a:t>on the maturity curve and agree on actions to move them to the next stage.</a:t>
            </a:r>
            <a:endParaRPr lang="en-ZA" dirty="0"/>
          </a:p>
          <a:p>
            <a:endParaRPr lang="en-ZA" dirty="0"/>
          </a:p>
          <a:p>
            <a:r>
              <a:rPr lang="en-ZA" dirty="0"/>
              <a:t>Typical SMBsecure Customer Maturing Levels:</a:t>
            </a:r>
          </a:p>
          <a:p>
            <a:r>
              <a:rPr lang="en-ZA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Level 1 – Basic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Limited controls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Reactive security</a:t>
            </a:r>
          </a:p>
          <a:p>
            <a:endParaRPr lang="en-ZA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ZA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Level 2 – Managed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Core protections enabled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Basic awareness training</a:t>
            </a:r>
          </a:p>
          <a:p>
            <a:endParaRPr lang="en-ZA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ZA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Level 3 – Optimised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Continuous monitoring</a:t>
            </a:r>
          </a:p>
          <a:p>
            <a:r>
              <a:rPr lang="en-Z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Proactive risk management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Tie recommendations to measurable outcomes.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50162"/>
            <a:ext cx="10363200" cy="1470025"/>
          </a:xfrm>
        </p:spPr>
        <p:txBody>
          <a:bodyPr anchor="t" anchorCtr="0">
            <a:norm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1395"/>
            <a:ext cx="8534400" cy="54366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A601A7-AA7B-292B-2415-F8C0DD141D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0598" y="5541919"/>
            <a:ext cx="3047888" cy="142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5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21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4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44562"/>
            <a:ext cx="10972800" cy="47121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rgbClr val="FF0000"/>
              </a:buClr>
              <a:defRPr/>
            </a:lvl2pPr>
            <a:lvl3pPr>
              <a:defRPr>
                <a:solidFill>
                  <a:schemeClr val="tx1"/>
                </a:solidFill>
              </a:defRPr>
            </a:lvl3pPr>
            <a:lvl4pPr marL="16573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1459" y="6358467"/>
            <a:ext cx="99708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2BDE217-BB65-0B45-8AED-BD33559C49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-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630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4523" y="1617355"/>
            <a:ext cx="10363200" cy="1362075"/>
          </a:xfrm>
        </p:spPr>
        <p:txBody>
          <a:bodyPr anchor="t">
            <a:normAutofit/>
          </a:bodyPr>
          <a:lstStyle>
            <a:lvl1pPr algn="l">
              <a:defRPr sz="4400" b="1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117" y="1384301"/>
            <a:ext cx="103632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FF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82E68C-0EE4-A66E-65EE-4945A5D78F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4512" y="5605674"/>
            <a:ext cx="3047888" cy="142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0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21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33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75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66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62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9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"/>
            <a:ext cx="10972800" cy="1208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570166" y="6462928"/>
            <a:ext cx="4566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</a:rPr>
              <a:t>SMBsecure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64698" y="6430804"/>
            <a:ext cx="99708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BDE217-BB65-0B45-8AED-BD33559C4983}" type="slidenum">
              <a:rPr lang="en-US" sz="1200" smtClean="0"/>
              <a:pPr/>
              <a:t>‹#›</a:t>
            </a:fld>
            <a:endParaRPr 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721F82-96AD-089D-E143-C179FC0ED12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409527" y="5957699"/>
            <a:ext cx="2389182" cy="111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9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18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/>
              <a:t>SMB</a:t>
            </a:r>
            <a:r>
              <a:rPr dirty="0">
                <a:solidFill>
                  <a:srgbClr val="FF0000"/>
                </a:solidFill>
              </a:rPr>
              <a:t>secure</a:t>
            </a:r>
            <a:r>
              <a:rPr dirty="0"/>
              <a:t> </a:t>
            </a:r>
            <a:r>
              <a:rPr lang="en-ZA" dirty="0"/>
              <a:t>| </a:t>
            </a:r>
            <a:r>
              <a:rPr lang="en-ZA" dirty="0" err="1">
                <a:solidFill>
                  <a:srgbClr val="7030A0"/>
                </a:solidFill>
              </a:rPr>
              <a:t>ComplianceSuite</a:t>
            </a:r>
            <a:br>
              <a:rPr lang="en-ZA" dirty="0"/>
            </a:br>
            <a:r>
              <a:rPr dirty="0"/>
              <a:t>– Customer QBR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Quarterly Security &amp; Compliance Review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Customer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Business objectives</a:t>
            </a:r>
          </a:p>
          <a:p>
            <a:pPr lvl="1"/>
            <a:r>
              <a:t>Stakeholders</a:t>
            </a:r>
          </a:p>
          <a:p>
            <a:pPr lvl="1"/>
            <a:r>
              <a:t>Services in scope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Security &amp; Compliance Posture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/>
              <a:t>Risk posture</a:t>
            </a:r>
          </a:p>
          <a:p>
            <a:pPr lvl="1"/>
            <a:r>
              <a:rPr dirty="0"/>
              <a:t>POPIA</a:t>
            </a:r>
            <a:r>
              <a:rPr lang="en-ZA" dirty="0"/>
              <a:t>/JS</a:t>
            </a:r>
            <a:r>
              <a:rPr dirty="0"/>
              <a:t> alignment</a:t>
            </a:r>
          </a:p>
          <a:p>
            <a:pPr lvl="1"/>
            <a:r>
              <a:rPr dirty="0"/>
              <a:t>Controls in place</a:t>
            </a:r>
            <a:endParaRPr lang="en-ZA" dirty="0"/>
          </a:p>
          <a:p>
            <a:pPr lvl="1"/>
            <a:endParaRPr lang="en-ZA" dirty="0"/>
          </a:p>
          <a:p>
            <a:pPr lvl="1"/>
            <a:r>
              <a:rPr lang="en-ZA" dirty="0"/>
              <a:t>Reports Review</a:t>
            </a:r>
          </a:p>
          <a:p>
            <a:pPr lvl="2"/>
            <a:r>
              <a:rPr lang="en-ZA" dirty="0"/>
              <a:t>Risk Assessment Exec Summary</a:t>
            </a:r>
          </a:p>
          <a:p>
            <a:pPr lvl="2"/>
            <a:r>
              <a:rPr lang="en-ZA" dirty="0"/>
              <a:t>Awareness Training KPI and Compliance Report</a:t>
            </a:r>
          </a:p>
          <a:p>
            <a:pPr lvl="2"/>
            <a:r>
              <a:rPr lang="en-ZA" dirty="0"/>
              <a:t>Compliance Toolkit Report (+ </a:t>
            </a:r>
            <a:r>
              <a:rPr lang="en-ZA"/>
              <a:t>Policy Creation &amp; Filing</a:t>
            </a:r>
            <a:r>
              <a:rPr lang="en-ZA" dirty="0"/>
              <a:t>)</a:t>
            </a:r>
          </a:p>
          <a:p>
            <a:pPr lvl="2"/>
            <a:r>
              <a:rPr lang="en-ZA" dirty="0"/>
              <a:t>ComplianceEZ Assessment Report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SMB</a:t>
            </a:r>
            <a:r>
              <a:rPr dirty="0">
                <a:solidFill>
                  <a:schemeClr val="tx1"/>
                </a:solidFill>
              </a:rPr>
              <a:t>secure</a:t>
            </a:r>
            <a:r>
              <a:rPr dirty="0"/>
              <a:t>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/>
              <a:t>Coverage</a:t>
            </a:r>
          </a:p>
          <a:p>
            <a:pPr lvl="1"/>
            <a:r>
              <a:rPr dirty="0"/>
              <a:t>User adoption</a:t>
            </a:r>
          </a:p>
          <a:p>
            <a:pPr lvl="1"/>
            <a:r>
              <a:rPr dirty="0"/>
              <a:t>Awareness training</a:t>
            </a:r>
            <a:endParaRPr lang="en-ZA" dirty="0"/>
          </a:p>
          <a:p>
            <a:pPr lvl="1"/>
            <a:r>
              <a:rPr lang="en-ZA" dirty="0"/>
              <a:t>Toolkit use</a:t>
            </a:r>
          </a:p>
          <a:p>
            <a:pPr lvl="1"/>
            <a:r>
              <a:rPr lang="en-ZA" dirty="0"/>
              <a:t>AI Assistant use</a:t>
            </a:r>
          </a:p>
          <a:p>
            <a:pPr lvl="1"/>
            <a:r>
              <a:rPr lang="en-ZA" dirty="0"/>
              <a:t>Delivery efficiency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Incidents &amp;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Incidents</a:t>
            </a:r>
          </a:p>
          <a:p>
            <a:pPr lvl="1"/>
            <a:r>
              <a:t>Lessons learned</a:t>
            </a:r>
          </a:p>
          <a:p>
            <a:pPr lvl="1"/>
            <a:r>
              <a:t>Mitigations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Customer Security Maturity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ZA" dirty="0"/>
              <a:t>→ </a:t>
            </a:r>
            <a:r>
              <a:rPr dirty="0"/>
              <a:t>Reactive </a:t>
            </a:r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/>
              <a:t>	</a:t>
            </a:r>
            <a:r>
              <a:rPr dirty="0"/>
              <a:t>→ Managed </a:t>
            </a:r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/>
              <a:t>		</a:t>
            </a:r>
            <a:r>
              <a:rPr dirty="0"/>
              <a:t>→ </a:t>
            </a:r>
            <a:r>
              <a:rPr dirty="0" err="1"/>
              <a:t>Standardised</a:t>
            </a:r>
            <a:r>
              <a:rPr dirty="0"/>
              <a:t> </a:t>
            </a:r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/>
              <a:t>			</a:t>
            </a:r>
            <a:r>
              <a:rPr dirty="0"/>
              <a:t>→ </a:t>
            </a:r>
            <a:r>
              <a:rPr dirty="0" err="1"/>
              <a:t>Optimised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Customer</a:t>
            </a:r>
            <a:r>
              <a:rPr dirty="0"/>
              <a:t> Maturity </a:t>
            </a:r>
            <a:r>
              <a:rPr lang="en-ZA" dirty="0"/>
              <a:t>&amp; Scoring </a:t>
            </a:r>
            <a:r>
              <a:rPr dirty="0"/>
              <a:t>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2002"/>
            <a:ext cx="10972800" cy="523911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ZA" b="1" dirty="0"/>
              <a:t>-&gt; Level 1 – Basic</a:t>
            </a:r>
          </a:p>
          <a:p>
            <a:pPr lvl="1"/>
            <a:r>
              <a:rPr lang="en-ZA" dirty="0"/>
              <a:t>Limited controls</a:t>
            </a:r>
          </a:p>
          <a:p>
            <a:pPr lvl="1"/>
            <a:r>
              <a:rPr lang="en-ZA" dirty="0"/>
              <a:t>Reactive security</a:t>
            </a:r>
          </a:p>
          <a:p>
            <a:pPr lvl="2"/>
            <a:endParaRPr lang="en-ZA" dirty="0"/>
          </a:p>
          <a:p>
            <a:pPr marL="0" indent="0">
              <a:buNone/>
            </a:pPr>
            <a:r>
              <a:rPr lang="en-ZA" b="1" dirty="0"/>
              <a:t>-&gt; Level 2 – Managed</a:t>
            </a:r>
          </a:p>
          <a:p>
            <a:pPr lvl="1"/>
            <a:r>
              <a:rPr lang="en-ZA" dirty="0"/>
              <a:t>Core protections enabled</a:t>
            </a:r>
          </a:p>
          <a:p>
            <a:pPr lvl="1"/>
            <a:r>
              <a:rPr lang="en-ZA" dirty="0"/>
              <a:t>Basic awareness training</a:t>
            </a:r>
          </a:p>
          <a:p>
            <a:pPr lvl="2"/>
            <a:endParaRPr lang="en-ZA" dirty="0"/>
          </a:p>
          <a:p>
            <a:pPr marL="0" indent="0">
              <a:buNone/>
            </a:pPr>
            <a:r>
              <a:rPr lang="en-ZA" b="1" dirty="0"/>
              <a:t>-&gt; Level 3 - Standardised</a:t>
            </a:r>
          </a:p>
          <a:p>
            <a:pPr lvl="1"/>
            <a:r>
              <a:rPr lang="en-ZA" dirty="0"/>
              <a:t>Expanded protections enabled  </a:t>
            </a:r>
          </a:p>
          <a:p>
            <a:pPr lvl="1"/>
            <a:r>
              <a:rPr lang="en-ZA" dirty="0"/>
              <a:t>Documented controls and procedures</a:t>
            </a:r>
          </a:p>
          <a:p>
            <a:pPr lvl="2"/>
            <a:endParaRPr lang="en-ZA" b="1" dirty="0"/>
          </a:p>
          <a:p>
            <a:pPr marL="0" indent="0">
              <a:buNone/>
            </a:pPr>
            <a:r>
              <a:rPr lang="en-ZA" b="1" dirty="0"/>
              <a:t>-&gt; Level 3 – Optimised</a:t>
            </a:r>
          </a:p>
          <a:p>
            <a:pPr lvl="1"/>
            <a:r>
              <a:rPr lang="en-ZA" dirty="0"/>
              <a:t>Continuous monitoring</a:t>
            </a:r>
          </a:p>
          <a:p>
            <a:pPr lvl="1"/>
            <a:r>
              <a:rPr lang="en-ZA" dirty="0"/>
              <a:t>Proactive risk management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Recommendations &amp; Roadmap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/>
              <a:t>Improvements</a:t>
            </a:r>
          </a:p>
          <a:p>
            <a:pPr lvl="1"/>
            <a:r>
              <a:rPr dirty="0"/>
              <a:t>Next-quarter initiatives</a:t>
            </a:r>
            <a:endParaRPr lang="en-ZA" dirty="0"/>
          </a:p>
          <a:p>
            <a:pPr lvl="1"/>
            <a:r>
              <a:rPr lang="en-ZA" dirty="0"/>
              <a:t>Further Compliance enablement actions</a:t>
            </a:r>
          </a:p>
          <a:p>
            <a:pPr lvl="1"/>
            <a:r>
              <a:rPr dirty="0"/>
              <a:t>Agreed actions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39463</TotalTime>
  <Words>294</Words>
  <Application>Microsoft Office PowerPoint</Application>
  <PresentationFormat>Widescreen</PresentationFormat>
  <Paragraphs>82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Office Theme</vt:lpstr>
      <vt:lpstr>SMBsecure | ComplianceSuite – Customer QBR</vt:lpstr>
      <vt:lpstr>Customer Overview</vt:lpstr>
      <vt:lpstr>Security &amp; Compliance Posture</vt:lpstr>
      <vt:lpstr>SMBsecure Performance</vt:lpstr>
      <vt:lpstr>Incidents &amp; Risks</vt:lpstr>
      <vt:lpstr>Customer Security Maturity</vt:lpstr>
      <vt:lpstr>Customer Maturity &amp; Scoring Model</vt:lpstr>
      <vt:lpstr>Recommendations &amp; Roadmap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 user</dc:creator>
  <cp:lastModifiedBy>Amit Parbhucharan</cp:lastModifiedBy>
  <cp:revision>636</cp:revision>
  <cp:lastPrinted>2021-11-26T08:28:13Z</cp:lastPrinted>
  <dcterms:created xsi:type="dcterms:W3CDTF">2013-04-23T18:32:23Z</dcterms:created>
  <dcterms:modified xsi:type="dcterms:W3CDTF">2026-02-09T06:36:22Z</dcterms:modified>
</cp:coreProperties>
</file>