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679" r:id="rId2"/>
    <p:sldId id="672" r:id="rId3"/>
    <p:sldId id="678" r:id="rId4"/>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100" d="100"/>
          <a:sy n="100" d="100"/>
        </p:scale>
        <p:origin x="1666" y="-273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4175890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www.smbsecure.co.za/" TargetMode="External"/><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3.xml.rels><?xml version="1.0" encoding="UTF-8" standalone="yes"?>
<Relationships xmlns="http://schemas.openxmlformats.org/package/2006/relationships"><Relationship Id="rId8" Type="http://schemas.openxmlformats.org/officeDocument/2006/relationships/hyperlink" Target="http://www.smbsecure.co.za/" TargetMode="External"/><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B6C7AC-D4B6-19B8-18A5-19DD37E799EF}"/>
            </a:ext>
          </a:extLst>
        </p:cNvPr>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FB21E279-6304-D344-0230-D3130832AB66}"/>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Joint Standard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7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Pillars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of JS02 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C2876CD3-D32D-FF17-7BDE-65D1C95DCB50}"/>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6E3ED2BC-20F1-1C0E-3D45-E022B56F324B}"/>
              </a:ext>
            </a:extLst>
          </p:cNvPr>
          <p:cNvSpPr>
            <a:spLocks noGrp="1"/>
          </p:cNvSpPr>
          <p:nvPr>
            <p:ph type="title"/>
          </p:nvPr>
        </p:nvSpPr>
        <p:spPr>
          <a:xfrm>
            <a:off x="3052427" y="161312"/>
            <a:ext cx="3545143" cy="559902"/>
          </a:xfrm>
        </p:spPr>
        <p:txBody>
          <a:bodyPr/>
          <a:lstStyle/>
          <a:p>
            <a:r>
              <a:rPr lang="en-ZA" noProof="0" dirty="0">
                <a:ln>
                  <a:solidFill>
                    <a:schemeClr val="tx1"/>
                  </a:solidFill>
                </a:ln>
                <a:solidFill>
                  <a:srgbClr val="FF0000"/>
                </a:solidFill>
              </a:rPr>
              <a:t>FSP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4E82BD29-C056-32C3-4535-B5C9C841FCA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10460"/>
            <a:ext cx="2356612" cy="982659"/>
          </a:xfrm>
        </p:spPr>
      </p:pic>
      <p:sp>
        <p:nvSpPr>
          <p:cNvPr id="4" name="TextBox 3">
            <a:extLst>
              <a:ext uri="{FF2B5EF4-FFF2-40B4-BE49-F238E27FC236}">
                <a16:creationId xmlns:a16="http://schemas.microsoft.com/office/drawing/2014/main" id="{97687ED4-3220-2FDC-9DB9-1FAE41B5C0D8}"/>
              </a:ext>
            </a:extLst>
          </p:cNvPr>
          <p:cNvSpPr txBox="1"/>
          <p:nvPr/>
        </p:nvSpPr>
        <p:spPr>
          <a:xfrm>
            <a:off x="715578" y="577719"/>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 Joint Standards Compliance.</a:t>
            </a:r>
          </a:p>
        </p:txBody>
      </p:sp>
      <p:sp>
        <p:nvSpPr>
          <p:cNvPr id="8" name="Rectangle: Rounded Corners 7">
            <a:extLst>
              <a:ext uri="{FF2B5EF4-FFF2-40B4-BE49-F238E27FC236}">
                <a16:creationId xmlns:a16="http://schemas.microsoft.com/office/drawing/2014/main" id="{330089FD-5123-29E6-4E23-011D355E2F88}"/>
              </a:ext>
            </a:extLst>
          </p:cNvPr>
          <p:cNvSpPr/>
          <p:nvPr/>
        </p:nvSpPr>
        <p:spPr>
          <a:xfrm>
            <a:off x="140064" y="1261029"/>
            <a:ext cx="2134009" cy="1231520"/>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COST</a:t>
            </a:r>
            <a:endParaRPr kumimoji="0" lang="en-ZA" sz="20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9" name="Rectangle: Rounded Corners 8">
            <a:extLst>
              <a:ext uri="{FF2B5EF4-FFF2-40B4-BE49-F238E27FC236}">
                <a16:creationId xmlns:a16="http://schemas.microsoft.com/office/drawing/2014/main" id="{6E4D7802-5B2E-7A22-C565-9C088FA0F567}"/>
              </a:ext>
            </a:extLst>
          </p:cNvPr>
          <p:cNvSpPr/>
          <p:nvPr/>
        </p:nvSpPr>
        <p:spPr>
          <a:xfrm>
            <a:off x="2361995" y="1265263"/>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r>
              <a:rPr kumimoji="0" lang="en-ZA" sz="20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COMPLEXITY</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981F0C41-F5C2-8CC5-6EBE-66C3CBE24A27}"/>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43AB0131-84DC-3E1B-EA4C-28832973147B}"/>
              </a:ext>
            </a:extLst>
          </p:cNvPr>
          <p:cNvGrpSpPr/>
          <p:nvPr/>
        </p:nvGrpSpPr>
        <p:grpSpPr>
          <a:xfrm>
            <a:off x="536830" y="4319089"/>
            <a:ext cx="5821641" cy="369332"/>
            <a:chOff x="473330" y="4482750"/>
            <a:chExt cx="5821641" cy="369332"/>
          </a:xfrm>
        </p:grpSpPr>
        <p:sp>
          <p:nvSpPr>
            <p:cNvPr id="12" name="TextBox 11">
              <a:extLst>
                <a:ext uri="{FF2B5EF4-FFF2-40B4-BE49-F238E27FC236}">
                  <a16:creationId xmlns:a16="http://schemas.microsoft.com/office/drawing/2014/main" id="{3DF64E0D-76E9-6AD3-29EB-8D06F8A575FD}"/>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FSCA Cyber Joint Standard Regulations?</a:t>
              </a:r>
            </a:p>
          </p:txBody>
        </p:sp>
        <p:sp>
          <p:nvSpPr>
            <p:cNvPr id="16" name="Freeform 7">
              <a:extLst>
                <a:ext uri="{FF2B5EF4-FFF2-40B4-BE49-F238E27FC236}">
                  <a16:creationId xmlns:a16="http://schemas.microsoft.com/office/drawing/2014/main" id="{1E13FAD4-D3D9-9A0E-8055-6A166DE9136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A1A87209-8667-9C50-DBBA-EF02E779DE26}"/>
              </a:ext>
            </a:extLst>
          </p:cNvPr>
          <p:cNvGrpSpPr/>
          <p:nvPr/>
        </p:nvGrpSpPr>
        <p:grpSpPr>
          <a:xfrm>
            <a:off x="536830" y="5403395"/>
            <a:ext cx="5821641" cy="369332"/>
            <a:chOff x="473330" y="5723960"/>
            <a:chExt cx="5821641" cy="369332"/>
          </a:xfrm>
        </p:grpSpPr>
        <p:sp>
          <p:nvSpPr>
            <p:cNvPr id="13" name="TextBox 12">
              <a:extLst>
                <a:ext uri="{FF2B5EF4-FFF2-40B4-BE49-F238E27FC236}">
                  <a16:creationId xmlns:a16="http://schemas.microsoft.com/office/drawing/2014/main" id="{7E518BE3-756C-2F80-4485-D447DE448D8C}"/>
                </a:ext>
              </a:extLst>
            </p:cNvPr>
            <p:cNvSpPr txBox="1"/>
            <p:nvPr/>
          </p:nvSpPr>
          <p:spPr>
            <a:xfrm>
              <a:off x="713153" y="5723960"/>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7" name="Freeform 7">
              <a:extLst>
                <a:ext uri="{FF2B5EF4-FFF2-40B4-BE49-F238E27FC236}">
                  <a16:creationId xmlns:a16="http://schemas.microsoft.com/office/drawing/2014/main" id="{79C3C743-F97C-06CF-FEBD-207AF3DF61D4}"/>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7B989AFE-EE3A-7FE0-8D78-285879456DA6}"/>
              </a:ext>
            </a:extLst>
          </p:cNvPr>
          <p:cNvGrpSpPr/>
          <p:nvPr/>
        </p:nvGrpSpPr>
        <p:grpSpPr>
          <a:xfrm>
            <a:off x="560456" y="6618962"/>
            <a:ext cx="6435465" cy="369332"/>
            <a:chOff x="473330" y="6587887"/>
            <a:chExt cx="6435465" cy="369332"/>
          </a:xfrm>
        </p:grpSpPr>
        <p:sp>
          <p:nvSpPr>
            <p:cNvPr id="14" name="TextBox 13">
              <a:extLst>
                <a:ext uri="{FF2B5EF4-FFF2-40B4-BE49-F238E27FC236}">
                  <a16:creationId xmlns:a16="http://schemas.microsoft.com/office/drawing/2014/main" id="{B068CAC8-ADE5-8FC3-3DD8-388529C10CFC}"/>
                </a:ext>
              </a:extLst>
            </p:cNvPr>
            <p:cNvSpPr txBox="1"/>
            <p:nvPr/>
          </p:nvSpPr>
          <p:spPr>
            <a:xfrm>
              <a:off x="713154" y="6587887"/>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8" name="Freeform 7">
              <a:extLst>
                <a:ext uri="{FF2B5EF4-FFF2-40B4-BE49-F238E27FC236}">
                  <a16:creationId xmlns:a16="http://schemas.microsoft.com/office/drawing/2014/main" id="{428A3860-0230-3405-CFC5-DFF95805E52C}"/>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FB303B20-295B-3BDC-7487-D7D882A2985F}"/>
              </a:ext>
            </a:extLst>
          </p:cNvPr>
          <p:cNvGrpSpPr/>
          <p:nvPr/>
        </p:nvGrpSpPr>
        <p:grpSpPr>
          <a:xfrm>
            <a:off x="560456" y="7356500"/>
            <a:ext cx="6435465" cy="369332"/>
            <a:chOff x="473330" y="7399906"/>
            <a:chExt cx="6435465" cy="369332"/>
          </a:xfrm>
        </p:grpSpPr>
        <p:sp>
          <p:nvSpPr>
            <p:cNvPr id="15" name="TextBox 14">
              <a:extLst>
                <a:ext uri="{FF2B5EF4-FFF2-40B4-BE49-F238E27FC236}">
                  <a16:creationId xmlns:a16="http://schemas.microsoft.com/office/drawing/2014/main" id="{E58DD66A-E37A-8819-52CF-5A61138533BB}"/>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Y</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ou</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JS01 &amp; JS02?</a:t>
              </a:r>
            </a:p>
          </p:txBody>
        </p:sp>
        <p:sp>
          <p:nvSpPr>
            <p:cNvPr id="19" name="Freeform 7">
              <a:extLst>
                <a:ext uri="{FF2B5EF4-FFF2-40B4-BE49-F238E27FC236}">
                  <a16:creationId xmlns:a16="http://schemas.microsoft.com/office/drawing/2014/main" id="{1E3EAC8E-9C86-BAC7-4829-E22871C2727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4BE44C9E-D7FE-522A-DC88-E63BDB70AE20}"/>
              </a:ext>
            </a:extLst>
          </p:cNvPr>
          <p:cNvSpPr/>
          <p:nvPr/>
        </p:nvSpPr>
        <p:spPr>
          <a:xfrm>
            <a:off x="776654" y="5355147"/>
            <a:ext cx="5581817" cy="2245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3" name="TextBox 22">
            <a:extLst>
              <a:ext uri="{FF2B5EF4-FFF2-40B4-BE49-F238E27FC236}">
                <a16:creationId xmlns:a16="http://schemas.microsoft.com/office/drawing/2014/main" id="{86C8C7ED-E123-62DC-479E-099177B37E60}"/>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dirty="0">
                <a:solidFill>
                  <a:schemeClr val="bg1">
                    <a:lumMod val="50000"/>
                  </a:schemeClr>
                </a:solidFill>
              </a:rPr>
              <a:t>| </a:t>
            </a:r>
            <a:r>
              <a:rPr lang="en-ZA" sz="1600" dirty="0">
                <a:solidFill>
                  <a:schemeClr val="bg1">
                    <a:lumMod val="65000"/>
                  </a:schemeClr>
                </a:solidFill>
              </a:rPr>
              <a:t>FSP </a:t>
            </a:r>
            <a:r>
              <a:rPr lang="en-ZA" sz="16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5"/>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28" name="TextBox 27">
            <a:extLst>
              <a:ext uri="{FF2B5EF4-FFF2-40B4-BE49-F238E27FC236}">
                <a16:creationId xmlns:a16="http://schemas.microsoft.com/office/drawing/2014/main" id="{D058644D-F5A0-FC5B-83E0-3B298302E8B2}"/>
              </a:ext>
            </a:extLst>
          </p:cNvPr>
          <p:cNvSpPr txBox="1"/>
          <p:nvPr/>
        </p:nvSpPr>
        <p:spPr>
          <a:xfrm>
            <a:off x="766992" y="4607392"/>
            <a:ext cx="5657552" cy="70788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The twin peaks regulators of the South African financial industry, the Financial Sector Conduct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FSCA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the Prudential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have introduced two pivotal sets of regulations: Joint Standard 1 of 2023 on IT Governance and Risk Management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JS01-2023</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Joint Standard 2 of 2024 on Cybersecurity and Cyber Resilience Requirements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JS02-2024</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These standards, collectively referred to as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cyber joint standards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establish a comprehensive framework for how financial institutions must manage their technology and cybersecurity risks. These framework  regulations are significant to bolster the resilience of South Africa’s financial services industry against mounting cyber threats.</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5C16C33-53B0-A6FB-D332-0373BFD018A2}"/>
              </a:ext>
            </a:extLst>
          </p:cNvPr>
          <p:cNvSpPr txBox="1"/>
          <p:nvPr/>
        </p:nvSpPr>
        <p:spPr>
          <a:xfrm>
            <a:off x="766992" y="5709929"/>
            <a:ext cx="5657552" cy="83099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attacks and scams, it is crucial for a FSP to comply with the Cyber Joint Standards. Compliance is not merely a regulatory burden; it is a fundamental aspect of responsible business practice. Complying with the Cyber Joint Standards is essential for protecting your clients, your own FSP business, and the stability of the financial system. The FSCA and the PA have been empowered by the Financial Sector Regulation Act to set these standards.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regulators have the authority to levy significant financial penalties for breaches of the Joint Standards.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in severe cases,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suspension or revocation of an FSP's license to operate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218BEDF6-EE46-A565-F0AC-A4A81CBD0C0E}"/>
              </a:ext>
            </a:extLst>
          </p:cNvPr>
          <p:cNvSpPr txBox="1"/>
          <p:nvPr/>
        </p:nvSpPr>
        <p:spPr>
          <a:xfrm>
            <a:off x="776654" y="6916921"/>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an FSP you must embed resilience and security into your business culture, driven from the executive level down. This means treating compliance not as an IT project, but as a core, ongoing business function focused on governing, managing risk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building genuine resilience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A0E20BBE-A3FA-88BF-7F83-C4F87B852139}"/>
              </a:ext>
            </a:extLst>
          </p:cNvPr>
          <p:cNvSpPr/>
          <p:nvPr/>
        </p:nvSpPr>
        <p:spPr>
          <a:xfrm flipV="1">
            <a:off x="766992" y="7297479"/>
            <a:ext cx="5581817" cy="6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3FBE1B69-CFF1-ADE4-C1C1-3BBB39166CDD}"/>
              </a:ext>
            </a:extLst>
          </p:cNvPr>
          <p:cNvSpPr/>
          <p:nvPr/>
        </p:nvSpPr>
        <p:spPr>
          <a:xfrm flipV="1">
            <a:off x="722996" y="6559940"/>
            <a:ext cx="5635475" cy="1187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6AB3B049-6128-57EC-13A3-B5C58406DF79}"/>
              </a:ext>
            </a:extLst>
          </p:cNvPr>
          <p:cNvSpPr txBox="1"/>
          <p:nvPr/>
        </p:nvSpPr>
        <p:spPr>
          <a:xfrm>
            <a:off x="776654" y="7705249"/>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FSPs, helping to meet several key requirements of the FSCA Joint Standards. It inexpensively offers broad coverage for compliance that includes data protection, risk management, external &amp; internal attack surface monitoring, vital controls, reporting and assessments,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increased business resilience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BC232D48-735F-28DF-DE17-D3EE66CB9121}"/>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FED95B49-E738-BE05-1F75-E5F3E59B9407}"/>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7" name="Rectangle: Rounded Corners 6">
            <a:extLst>
              <a:ext uri="{FF2B5EF4-FFF2-40B4-BE49-F238E27FC236}">
                <a16:creationId xmlns:a16="http://schemas.microsoft.com/office/drawing/2014/main" id="{70D0497E-B573-6681-58A3-ABD9548D3430}"/>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policies, templates and guidance related to Joint Standards 1 &amp; 2,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sp>
        <p:nvSpPr>
          <p:cNvPr id="21" name="Freeform 7">
            <a:extLst>
              <a:ext uri="{FF2B5EF4-FFF2-40B4-BE49-F238E27FC236}">
                <a16:creationId xmlns:a16="http://schemas.microsoft.com/office/drawing/2014/main" id="{A37D6084-89D1-2043-421A-67098C9B59E9}"/>
              </a:ext>
            </a:extLst>
          </p:cNvPr>
          <p:cNvSpPr/>
          <p:nvPr/>
        </p:nvSpPr>
        <p:spPr>
          <a:xfrm rot="16200000">
            <a:off x="3990875" y="8258295"/>
            <a:ext cx="162540" cy="109629"/>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1" name="Rectangle: Rounded Corners 30">
            <a:extLst>
              <a:ext uri="{FF2B5EF4-FFF2-40B4-BE49-F238E27FC236}">
                <a16:creationId xmlns:a16="http://schemas.microsoft.com/office/drawing/2014/main" id="{9FA890FB-AFFD-B09E-E1F8-27B9AEE0A06E}"/>
              </a:ext>
            </a:extLst>
          </p:cNvPr>
          <p:cNvSpPr/>
          <p:nvPr/>
        </p:nvSpPr>
        <p:spPr>
          <a:xfrm>
            <a:off x="4574178" y="1269318"/>
            <a:ext cx="2143758" cy="1223231"/>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ZA" sz="3200" dirty="0">
                <a:solidFill>
                  <a:srgbClr val="FF0000"/>
                </a:solidFill>
                <a:latin typeface="Impact" panose="020B0806030902050204"/>
              </a:rPr>
              <a:t>Improve</a:t>
            </a:r>
            <a:endParaRPr lang="en-ZA" sz="900" dirty="0">
              <a:solidFill>
                <a:prstClr val="black"/>
              </a:solidFill>
              <a:latin typeface="Arial Narrow" panose="020B0606020202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sz="2800" dirty="0">
                <a:solidFill>
                  <a:srgbClr val="7030A0"/>
                </a:solidFill>
                <a:latin typeface="Impact" panose="020B0806030902050204"/>
              </a:rPr>
              <a:t>COMPLIANCE</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40" name="Picture 39" descr="A cartoon of a person smiling&#10;&#10;AI-generated content may be incorrect.">
            <a:extLst>
              <a:ext uri="{FF2B5EF4-FFF2-40B4-BE49-F238E27FC236}">
                <a16:creationId xmlns:a16="http://schemas.microsoft.com/office/drawing/2014/main" id="{9BDB4361-99B2-9FF3-9DEB-8D6AFB1B21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0927" y="8266109"/>
            <a:ext cx="1417073" cy="1634109"/>
          </a:xfrm>
          <a:prstGeom prst="rect">
            <a:avLst/>
          </a:prstGeom>
        </p:spPr>
      </p:pic>
      <p:sp>
        <p:nvSpPr>
          <p:cNvPr id="5" name="Rectangle: Top Corners Rounded 4">
            <a:extLst>
              <a:ext uri="{FF2B5EF4-FFF2-40B4-BE49-F238E27FC236}">
                <a16:creationId xmlns:a16="http://schemas.microsoft.com/office/drawing/2014/main" id="{AA11326A-2E1B-8EDE-B939-781C582CC98D}"/>
              </a:ext>
            </a:extLst>
          </p:cNvPr>
          <p:cNvSpPr/>
          <p:nvPr/>
        </p:nvSpPr>
        <p:spPr>
          <a:xfrm rot="16200000">
            <a:off x="-255829" y="3093961"/>
            <a:ext cx="1300566"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FSP VALUE</a:t>
            </a:r>
          </a:p>
        </p:txBody>
      </p:sp>
    </p:spTree>
    <p:extLst>
      <p:ext uri="{BB962C8B-B14F-4D97-AF65-F5344CB8AC3E}">
        <p14:creationId xmlns:p14="http://schemas.microsoft.com/office/powerpoint/2010/main" val="322212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C49A1-6389-4330-3B6A-746DB9C976CB}"/>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91485741-7DB8-63C5-E629-9238C968902C}"/>
              </a:ext>
            </a:extLst>
          </p:cNvPr>
          <p:cNvGraphicFramePr>
            <a:graphicFrameLocks noGrp="1"/>
          </p:cNvGraphicFramePr>
          <p:nvPr>
            <p:ph idx="1"/>
            <p:extLst>
              <p:ext uri="{D42A27DB-BD31-4B8C-83A1-F6EECF244321}">
                <p14:modId xmlns:p14="http://schemas.microsoft.com/office/powerpoint/2010/main" val="2532534515"/>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05201">
                  <a:extLst>
                    <a:ext uri="{9D8B030D-6E8A-4147-A177-3AD203B41FA5}">
                      <a16:colId xmlns:a16="http://schemas.microsoft.com/office/drawing/2014/main" val="3917816691"/>
                    </a:ext>
                  </a:extLst>
                </a:gridCol>
                <a:gridCol w="1633748">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t>
                      </a:r>
                      <a:r>
                        <a:rPr lang="en-ZA" sz="1400" b="1" noProof="0">
                          <a:solidFill>
                            <a:schemeClr val="bg1"/>
                          </a:solidFill>
                          <a:latin typeface="Arial Narrow" panose="020B0606020202030204" pitchFamily="34" charset="0"/>
                        </a:rPr>
                        <a:t>Awareness Training </a:t>
                      </a:r>
                      <a:r>
                        <a:rPr lang="en-ZA" sz="1400" b="1" noProof="0">
                          <a:solidFill>
                            <a:srgbClr val="FF0000"/>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Joint Standard 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Assessments</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16E81CD7-4F9C-6BCA-12F4-06B2CE65D897}"/>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DBBFDC95-E2BA-0CA0-9AFC-E975BF67C697}"/>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9DE7FD81-1205-6460-0562-908AA997A35B}"/>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A0EFC9A5-8580-DE2F-86EE-32905CB65340}"/>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23064C37-E5B4-45FC-C8EE-CD8463911D44}"/>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9C6BD87E-2029-9F9C-061B-5B617AE44B8C}"/>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228D7DDF-8829-8A59-E669-D0967A9614AA}"/>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26171E43-B484-0382-749A-5484B29FDA81}"/>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577A995B-F194-4498-27EC-942DF2058B68}"/>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AA2243C8-77AC-2EE0-8F35-A94AE3BACF1F}"/>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9738E3A3-4D47-6646-51A5-8D0E3B1BF8D1}"/>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BF75DCE2-F8C0-A7C5-7623-BFA9071AE9B3}"/>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53C3908C-AABB-7E5A-6D52-5B7F772DABCD}"/>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63F273FB-A372-3132-DFC3-98BF137C1B11}"/>
                </a:ext>
              </a:extLst>
            </p:cNvPr>
            <p:cNvSpPr txBox="1"/>
            <p:nvPr/>
          </p:nvSpPr>
          <p:spPr>
            <a:xfrm>
              <a:off x="1176308" y="637927"/>
              <a:ext cx="2800591"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noProof="0" dirty="0">
                  <a:solidFill>
                    <a:srgbClr val="FF0000"/>
                  </a:solidFill>
                  <a:latin typeface="Arial Narrow" panose="020B0606020202030204" pitchFamily="34" charset="0"/>
                  <a:ea typeface="Aileron"/>
                  <a:cs typeface="Aileron"/>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CompliianceSuiite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FAD03B5E-2571-2E94-19E1-F02C83C94F1C}"/>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The Financial Services Industry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the theft of this data and these funds</a:t>
            </a:r>
            <a:r>
              <a:rPr lang="en-ZA" sz="1200" noProof="0">
                <a:solidFill>
                  <a:schemeClr val="tx1"/>
                </a:solidFill>
                <a:latin typeface="Arial Narrow" panose="020B0606020202030204" pitchFamily="34" charset="0"/>
              </a:rPr>
              <a:t>, identity </a:t>
            </a:r>
            <a:r>
              <a:rPr lang="en-ZA" sz="1200" noProof="0" dirty="0">
                <a:solidFill>
                  <a:schemeClr val="tx1"/>
                </a:solidFill>
                <a:latin typeface="Arial Narrow" panose="020B0606020202030204" pitchFamily="34" charset="0"/>
              </a:rPr>
              <a:t>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small FSP business will have robust security measures in place to protect client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FSP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FSP business from serving its clients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D80E578C-B194-C073-0DAF-36C5AA51C9E5}"/>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5EAAC606-DBB1-0511-DCFB-45C4E52C8AE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B470FBC5-172A-7DE7-B47F-E218D9E9CA65}"/>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8D1B05DA-6CB1-0638-A56C-DE74712EEC97}"/>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67332EF7-63DF-DA1D-8926-49B677DE293C}"/>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26" name="TextBox 25">
            <a:extLst>
              <a:ext uri="{FF2B5EF4-FFF2-40B4-BE49-F238E27FC236}">
                <a16:creationId xmlns:a16="http://schemas.microsoft.com/office/drawing/2014/main" id="{765C3C4D-C81B-845C-46B6-DD3E1D77CA91}"/>
              </a:ext>
            </a:extLst>
          </p:cNvPr>
          <p:cNvSpPr txBox="1"/>
          <p:nvPr/>
        </p:nvSpPr>
        <p:spPr>
          <a:xfrm>
            <a:off x="4759568" y="9598223"/>
            <a:ext cx="1842869" cy="307777"/>
          </a:xfrm>
          <a:prstGeom prst="rect">
            <a:avLst/>
          </a:prstGeom>
          <a:noFill/>
        </p:spPr>
        <p:txBody>
          <a:bodyPr wrap="square" rtlCol="0">
            <a:spAutoFit/>
          </a:bodyPr>
          <a:lstStyle/>
          <a:p>
            <a:pPr algn="r"/>
            <a:r>
              <a:rPr lang="en-ZA" sz="1400" noProof="0" dirty="0"/>
              <a:t>SMB</a:t>
            </a:r>
            <a:r>
              <a:rPr lang="en-ZA" sz="1400" noProof="0" dirty="0">
                <a:solidFill>
                  <a:srgbClr val="FF0000"/>
                </a:solidFill>
              </a:rPr>
              <a:t>secure</a:t>
            </a:r>
            <a:r>
              <a:rPr lang="en-ZA" sz="1400" baseline="30000" noProof="0" dirty="0"/>
              <a:t>™</a:t>
            </a:r>
            <a:endParaRPr lang="en-ZA" baseline="30000" noProof="0" dirty="0">
              <a:solidFill>
                <a:schemeClr val="bg2">
                  <a:lumMod val="75000"/>
                </a:schemeClr>
              </a:solidFill>
              <a:latin typeface="Arial Narrow" panose="020B0606020202030204" pitchFamily="34" charset="0"/>
            </a:endParaRPr>
          </a:p>
        </p:txBody>
      </p:sp>
      <p:sp>
        <p:nvSpPr>
          <p:cNvPr id="30" name="TextBox 29">
            <a:extLst>
              <a:ext uri="{FF2B5EF4-FFF2-40B4-BE49-F238E27FC236}">
                <a16:creationId xmlns:a16="http://schemas.microsoft.com/office/drawing/2014/main" id="{D895F887-3A43-223F-2379-2438DDD85421}"/>
              </a:ext>
            </a:extLst>
          </p:cNvPr>
          <p:cNvSpPr txBox="1"/>
          <p:nvPr/>
        </p:nvSpPr>
        <p:spPr>
          <a:xfrm>
            <a:off x="-51450" y="-11870"/>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AC30DD63-93C1-9DAF-4584-5B155F78A5A0}"/>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7AEE1C3F-DF5C-E089-AD3D-21143C9B11A5}"/>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0" name="TextBox 19">
            <a:extLst>
              <a:ext uri="{FF2B5EF4-FFF2-40B4-BE49-F238E27FC236}">
                <a16:creationId xmlns:a16="http://schemas.microsoft.com/office/drawing/2014/main" id="{7D33C192-FC2D-44AB-6B7D-FCAEE8E3C8C4}"/>
              </a:ext>
            </a:extLst>
          </p:cNvPr>
          <p:cNvSpPr txBox="1"/>
          <p:nvPr/>
        </p:nvSpPr>
        <p:spPr>
          <a:xfrm>
            <a:off x="-1" y="9652967"/>
            <a:ext cx="5020827"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FSPs domiciled in South Africa.</a:t>
            </a:r>
          </a:p>
        </p:txBody>
      </p:sp>
    </p:spTree>
    <p:extLst>
      <p:ext uri="{BB962C8B-B14F-4D97-AF65-F5344CB8AC3E}">
        <p14:creationId xmlns:p14="http://schemas.microsoft.com/office/powerpoint/2010/main" val="5164773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0CAA29-176B-61A5-D0A1-70438FE1A73F}"/>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7698E3FE-4237-7D12-52D4-E6C6F0A2E5B7}"/>
              </a:ext>
            </a:extLst>
          </p:cNvPr>
          <p:cNvSpPr/>
          <p:nvPr/>
        </p:nvSpPr>
        <p:spPr>
          <a:xfrm>
            <a:off x="776653" y="-254438"/>
            <a:ext cx="6279240" cy="1148748"/>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6" name="Content Placeholder 5" descr="A black background with white text&#10;&#10;AI-generated content may be incorrect.">
            <a:extLst>
              <a:ext uri="{FF2B5EF4-FFF2-40B4-BE49-F238E27FC236}">
                <a16:creationId xmlns:a16="http://schemas.microsoft.com/office/drawing/2014/main" id="{6D84EF62-6380-DB69-CE0E-BE738E84DF6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4335618" y="-246815"/>
            <a:ext cx="2356612" cy="982659"/>
          </a:xfrm>
        </p:spPr>
      </p:pic>
      <p:sp>
        <p:nvSpPr>
          <p:cNvPr id="4" name="TextBox 3">
            <a:extLst>
              <a:ext uri="{FF2B5EF4-FFF2-40B4-BE49-F238E27FC236}">
                <a16:creationId xmlns:a16="http://schemas.microsoft.com/office/drawing/2014/main" id="{D2B5BF1F-A3FB-4717-9118-7225B8182A3B}"/>
              </a:ext>
            </a:extLst>
          </p:cNvPr>
          <p:cNvSpPr txBox="1"/>
          <p:nvPr/>
        </p:nvSpPr>
        <p:spPr>
          <a:xfrm>
            <a:off x="728080" y="445862"/>
            <a:ext cx="5884891" cy="3693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ZA" b="0" i="0" u="none" strike="noStrike" kern="1200" cap="none" spc="0" normalizeH="0" baseline="0" noProof="0" dirty="0">
                <a:ln>
                  <a:noFill/>
                </a:ln>
                <a:solidFill>
                  <a:prstClr val="white"/>
                </a:solidFill>
                <a:effectLst/>
                <a:uLnTx/>
                <a:uFillTx/>
                <a:latin typeface="Impact" panose="020B0806030902050204"/>
                <a:ea typeface="+mn-ea"/>
                <a:cs typeface="+mn-cs"/>
              </a:rPr>
              <a:t>Your Quick Guide to Cyber Joint Standard 2 Compliance.</a:t>
            </a:r>
            <a:endPar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2049EBFA-DB5A-A4BD-B8AC-A703FD7E857C}"/>
              </a:ext>
            </a:extLst>
          </p:cNvPr>
          <p:cNvSpPr/>
          <p:nvPr/>
        </p:nvSpPr>
        <p:spPr>
          <a:xfrm>
            <a:off x="199062" y="3621859"/>
            <a:ext cx="6459876" cy="3768380"/>
          </a:xfrm>
          <a:prstGeom prst="roundRect">
            <a:avLst/>
          </a:prstGeom>
          <a:solidFill>
            <a:srgbClr val="F0F4F8"/>
          </a:solidFill>
          <a:ln w="412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8E1C7051-2B4F-DA99-46F2-E40D5673BAA2}"/>
              </a:ext>
            </a:extLst>
          </p:cNvPr>
          <p:cNvGrpSpPr/>
          <p:nvPr/>
        </p:nvGrpSpPr>
        <p:grpSpPr>
          <a:xfrm>
            <a:off x="199062" y="3621859"/>
            <a:ext cx="6459876" cy="369332"/>
            <a:chOff x="135562" y="4482750"/>
            <a:chExt cx="6459876" cy="369332"/>
          </a:xfrm>
        </p:grpSpPr>
        <p:sp>
          <p:nvSpPr>
            <p:cNvPr id="12" name="TextBox 11">
              <a:extLst>
                <a:ext uri="{FF2B5EF4-FFF2-40B4-BE49-F238E27FC236}">
                  <a16:creationId xmlns:a16="http://schemas.microsoft.com/office/drawing/2014/main" id="{6E4C248E-3BA2-A8CB-1893-90890824E14B}"/>
                </a:ext>
              </a:extLst>
            </p:cNvPr>
            <p:cNvSpPr txBox="1"/>
            <p:nvPr/>
          </p:nvSpPr>
          <p:spPr>
            <a:xfrm>
              <a:off x="135562" y="4482750"/>
              <a:ext cx="6459876" cy="369332"/>
            </a:xfrm>
            <a:prstGeom prst="rect">
              <a:avLst/>
            </a:prstGeom>
            <a:noFill/>
          </p:spPr>
          <p:txBody>
            <a:bodyPr wrap="square" rtlCol="0">
              <a:spAutoFit/>
            </a:bodyPr>
            <a:lstStyle/>
            <a:p>
              <a:pPr lvl="0" algn="ctr"/>
              <a:r>
                <a:rPr lang="en-US" dirty="0">
                  <a:solidFill>
                    <a:prstClr val="black"/>
                  </a:solidFill>
                </a:rPr>
                <a:t>The 9 Pillars of Joint Standard 2 Compliance</a:t>
              </a: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16" name="Freeform 7">
              <a:extLst>
                <a:ext uri="{FF2B5EF4-FFF2-40B4-BE49-F238E27FC236}">
                  <a16:creationId xmlns:a16="http://schemas.microsoft.com/office/drawing/2014/main" id="{1E6EF5D3-00EE-79B4-2551-0CB5CEF4F93A}"/>
                </a:ext>
              </a:extLst>
            </p:cNvPr>
            <p:cNvSpPr/>
            <p:nvPr/>
          </p:nvSpPr>
          <p:spPr>
            <a:xfrm>
              <a:off x="1003431" y="4626248"/>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36" name="TextBox 35">
            <a:extLst>
              <a:ext uri="{FF2B5EF4-FFF2-40B4-BE49-F238E27FC236}">
                <a16:creationId xmlns:a16="http://schemas.microsoft.com/office/drawing/2014/main" id="{63F3B194-4260-5B1D-B559-D49A857BC0EE}"/>
              </a:ext>
            </a:extLst>
          </p:cNvPr>
          <p:cNvSpPr txBox="1"/>
          <p:nvPr/>
        </p:nvSpPr>
        <p:spPr>
          <a:xfrm>
            <a:off x="554600" y="3933738"/>
            <a:ext cx="5719200" cy="338554"/>
          </a:xfrm>
          <a:prstGeom prst="rect">
            <a:avLst/>
          </a:prstGeom>
          <a:noFill/>
        </p:spPr>
        <p:txBody>
          <a:bodyPr wrap="square" rtlCol="0">
            <a:spAutoFit/>
          </a:bodyPr>
          <a:lstStyle/>
          <a:p>
            <a:pPr lvl="0" algn="ctr"/>
            <a:r>
              <a:rPr lang="en-US" sz="800" b="1" dirty="0">
                <a:latin typeface="Arial Narrow" panose="020B0606020202030204" pitchFamily="34" charset="0"/>
              </a:rPr>
              <a:t>Achieving compliance requires a structured approach across nine fundamental domains. Each pillar represents a critical area of focus, from high-level governance to on-the-ground technical controls and continuous testing.</a:t>
            </a:r>
            <a:endParaRPr kumimoji="0" lang="en-ZA" sz="1800" b="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39" name="TextBox 19">
            <a:extLst>
              <a:ext uri="{FF2B5EF4-FFF2-40B4-BE49-F238E27FC236}">
                <a16:creationId xmlns:a16="http://schemas.microsoft.com/office/drawing/2014/main" id="{2A793209-E415-E0D7-5261-2B509251A6D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pic>
        <p:nvPicPr>
          <p:cNvPr id="21" name="Picture 20">
            <a:extLst>
              <a:ext uri="{FF2B5EF4-FFF2-40B4-BE49-F238E27FC236}">
                <a16:creationId xmlns:a16="http://schemas.microsoft.com/office/drawing/2014/main" id="{7A888967-57E3-8566-026C-50B80491871E}"/>
              </a:ext>
            </a:extLst>
          </p:cNvPr>
          <p:cNvPicPr>
            <a:picLocks noChangeAspect="1"/>
          </p:cNvPicPr>
          <p:nvPr/>
        </p:nvPicPr>
        <p:blipFill>
          <a:blip r:embed="rId5"/>
          <a:srcRect l="58305" t="43710" r="16034" b="16366"/>
          <a:stretch>
            <a:fillRect/>
          </a:stretch>
        </p:blipFill>
        <p:spPr>
          <a:xfrm>
            <a:off x="5474439" y="2374271"/>
            <a:ext cx="1352824" cy="1183917"/>
          </a:xfrm>
          <a:prstGeom prst="rect">
            <a:avLst/>
          </a:prstGeom>
        </p:spPr>
      </p:pic>
      <p:sp>
        <p:nvSpPr>
          <p:cNvPr id="8" name="Rectangle: Rounded Corners 7">
            <a:extLst>
              <a:ext uri="{FF2B5EF4-FFF2-40B4-BE49-F238E27FC236}">
                <a16:creationId xmlns:a16="http://schemas.microsoft.com/office/drawing/2014/main" id="{08D27299-86E1-0BEB-2DDF-5A9D1666C46C}"/>
              </a:ext>
            </a:extLst>
          </p:cNvPr>
          <p:cNvSpPr/>
          <p:nvPr/>
        </p:nvSpPr>
        <p:spPr>
          <a:xfrm>
            <a:off x="99999" y="1037808"/>
            <a:ext cx="2063543" cy="2410613"/>
          </a:xfrm>
          <a:prstGeom prst="round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kumimoji="0" lang="en-ZA" sz="2000" b="1" i="0" u="none" strike="noStrike" kern="1200" cap="none" spc="0" normalizeH="0" baseline="0" noProof="0" dirty="0">
                <a:ln>
                  <a:solidFill>
                    <a:srgbClr val="FF0000"/>
                  </a:solidFill>
                </a:ln>
                <a:solidFill>
                  <a:schemeClr val="bg1"/>
                </a:solidFill>
                <a:effectLst/>
                <a:uLnTx/>
                <a:uFillTx/>
                <a:ea typeface="Lato Black" panose="020F0502020204030203" pitchFamily="34" charset="0"/>
                <a:cs typeface="Lato Black" panose="020F0502020204030203" pitchFamily="34" charset="0"/>
              </a:rPr>
              <a:t>Joint Standard </a:t>
            </a:r>
            <a:r>
              <a:rPr lang="en-US" sz="2000" b="1" dirty="0">
                <a:ln>
                  <a:solidFill>
                    <a:srgbClr val="FF0000"/>
                  </a:solidFill>
                </a:ln>
                <a:solidFill>
                  <a:schemeClr val="bg1"/>
                </a:solidFill>
                <a:ea typeface="Lato Black" panose="020F0502020204030203" pitchFamily="34" charset="0"/>
                <a:cs typeface="Lato Black" panose="020F0502020204030203" pitchFamily="34" charset="0"/>
              </a:rPr>
              <a:t>2 </a:t>
            </a:r>
          </a:p>
          <a:p>
            <a:pPr lvl="0" algn="just"/>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is a mandatory framework from South Africa's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FSCA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and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PA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setting minimum requirements for cybersecurity and resilience in the financial sector. It moves beyond traditional IT security to demand a holistic, board-led approach to managing cyber risk, ensuring the stability and integrity of financial systems.</a:t>
            </a:r>
            <a:endParaRPr kumimoji="0" lang="en-ZA" sz="1400" i="0" u="none" strike="noStrike" kern="1200" cap="none" spc="0" normalizeH="0" baseline="0" noProof="0" dirty="0">
              <a:ln>
                <a:noFill/>
              </a:ln>
              <a:solidFill>
                <a:srgbClr val="F0F4F8"/>
              </a:solidFill>
              <a:effectLst/>
              <a:uLnTx/>
              <a:uFillTx/>
              <a:latin typeface="Arial Narrow" panose="020B0606020202030204" pitchFamily="34" charset="0"/>
            </a:endParaRPr>
          </a:p>
        </p:txBody>
      </p:sp>
      <p:pic>
        <p:nvPicPr>
          <p:cNvPr id="38" name="Picture 37">
            <a:extLst>
              <a:ext uri="{FF2B5EF4-FFF2-40B4-BE49-F238E27FC236}">
                <a16:creationId xmlns:a16="http://schemas.microsoft.com/office/drawing/2014/main" id="{C7C7D85B-2B0F-6127-8A0A-0B416E5FD719}"/>
              </a:ext>
            </a:extLst>
          </p:cNvPr>
          <p:cNvPicPr>
            <a:picLocks noChangeAspect="1"/>
          </p:cNvPicPr>
          <p:nvPr/>
        </p:nvPicPr>
        <p:blipFill>
          <a:blip r:embed="rId6"/>
          <a:srcRect l="19365" t="22454" r="20317" b="23389"/>
          <a:stretch>
            <a:fillRect/>
          </a:stretch>
        </p:blipFill>
        <p:spPr>
          <a:xfrm>
            <a:off x="475488" y="4215677"/>
            <a:ext cx="5907024" cy="2983345"/>
          </a:xfrm>
          <a:prstGeom prst="rect">
            <a:avLst/>
          </a:prstGeom>
        </p:spPr>
      </p:pic>
      <p:sp>
        <p:nvSpPr>
          <p:cNvPr id="41" name="Freeform 7">
            <a:extLst>
              <a:ext uri="{FF2B5EF4-FFF2-40B4-BE49-F238E27FC236}">
                <a16:creationId xmlns:a16="http://schemas.microsoft.com/office/drawing/2014/main" id="{597E4032-A76A-2194-4383-D3D290916D42}"/>
              </a:ext>
            </a:extLst>
          </p:cNvPr>
          <p:cNvSpPr/>
          <p:nvPr/>
        </p:nvSpPr>
        <p:spPr>
          <a:xfrm>
            <a:off x="5632090" y="376754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pic>
        <p:nvPicPr>
          <p:cNvPr id="43" name="Picture 42">
            <a:extLst>
              <a:ext uri="{FF2B5EF4-FFF2-40B4-BE49-F238E27FC236}">
                <a16:creationId xmlns:a16="http://schemas.microsoft.com/office/drawing/2014/main" id="{34935F19-6E57-2CA1-929C-74BAAA892E66}"/>
              </a:ext>
            </a:extLst>
          </p:cNvPr>
          <p:cNvPicPr>
            <a:picLocks noChangeAspect="1"/>
          </p:cNvPicPr>
          <p:nvPr/>
        </p:nvPicPr>
        <p:blipFill>
          <a:blip r:embed="rId7"/>
          <a:srcRect l="5201" t="48654" r="6157" b="28326"/>
          <a:stretch>
            <a:fillRect/>
          </a:stretch>
        </p:blipFill>
        <p:spPr>
          <a:xfrm>
            <a:off x="199062" y="8017109"/>
            <a:ext cx="6459876" cy="888061"/>
          </a:xfrm>
          <a:prstGeom prst="rect">
            <a:avLst/>
          </a:prstGeom>
          <a:ln>
            <a:noFill/>
          </a:ln>
        </p:spPr>
      </p:pic>
      <p:sp>
        <p:nvSpPr>
          <p:cNvPr id="44" name="TextBox 43">
            <a:extLst>
              <a:ext uri="{FF2B5EF4-FFF2-40B4-BE49-F238E27FC236}">
                <a16:creationId xmlns:a16="http://schemas.microsoft.com/office/drawing/2014/main" id="{08A269F7-1E25-510F-F1D3-16D269694E9E}"/>
              </a:ext>
            </a:extLst>
          </p:cNvPr>
          <p:cNvSpPr txBox="1"/>
          <p:nvPr/>
        </p:nvSpPr>
        <p:spPr>
          <a:xfrm>
            <a:off x="644299" y="7418258"/>
            <a:ext cx="5569404" cy="369332"/>
          </a:xfrm>
          <a:prstGeom prst="rect">
            <a:avLst/>
          </a:prstGeom>
          <a:noFill/>
        </p:spPr>
        <p:txBody>
          <a:bodyPr wrap="square" rtlCol="0">
            <a:spAutoFit/>
          </a:bodyPr>
          <a:lstStyle/>
          <a:p>
            <a:pPr lvl="0" algn="ctr"/>
            <a:r>
              <a:rPr lang="en-US" dirty="0">
                <a:solidFill>
                  <a:srgbClr val="FF0000"/>
                </a:solidFill>
              </a:rPr>
              <a:t>Your Path to Compliance</a:t>
            </a:r>
            <a:endPar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endParaRPr>
          </a:p>
        </p:txBody>
      </p:sp>
      <p:sp>
        <p:nvSpPr>
          <p:cNvPr id="45" name="TextBox 44">
            <a:extLst>
              <a:ext uri="{FF2B5EF4-FFF2-40B4-BE49-F238E27FC236}">
                <a16:creationId xmlns:a16="http://schemas.microsoft.com/office/drawing/2014/main" id="{977220AE-5F2C-D58C-4E92-C1A0D3F26BBC}"/>
              </a:ext>
            </a:extLst>
          </p:cNvPr>
          <p:cNvSpPr txBox="1"/>
          <p:nvPr/>
        </p:nvSpPr>
        <p:spPr>
          <a:xfrm>
            <a:off x="554600" y="7705058"/>
            <a:ext cx="5659102" cy="338554"/>
          </a:xfrm>
          <a:prstGeom prst="rect">
            <a:avLst/>
          </a:prstGeom>
          <a:noFill/>
        </p:spPr>
        <p:txBody>
          <a:bodyPr wrap="square" rtlCol="0">
            <a:spAutoFit/>
          </a:bodyPr>
          <a:lstStyle/>
          <a:p>
            <a:pPr lvl="0" algn="ctr"/>
            <a:r>
              <a:rPr lang="en-US" sz="800" dirty="0">
                <a:latin typeface="Arial Narrow" panose="020B0606020202030204" pitchFamily="34" charset="0"/>
              </a:rPr>
              <a:t>Achieving compliance is a journey, not a destination. Follow this structured, phased approach to build and maintain a robust and resilient cybersecurity posture in line with JS2's requirements.</a:t>
            </a:r>
            <a:endParaRPr kumimoji="0" lang="en-ZA" sz="180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46" name="Rectangle: Rounded Corners 45">
            <a:extLst>
              <a:ext uri="{FF2B5EF4-FFF2-40B4-BE49-F238E27FC236}">
                <a16:creationId xmlns:a16="http://schemas.microsoft.com/office/drawing/2014/main" id="{284A05CF-0FCE-1838-42E7-844B5F1B62BE}"/>
              </a:ext>
            </a:extLst>
          </p:cNvPr>
          <p:cNvSpPr/>
          <p:nvPr/>
        </p:nvSpPr>
        <p:spPr>
          <a:xfrm>
            <a:off x="3075166" y="8972185"/>
            <a:ext cx="4051609" cy="1241059"/>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lvl="0"/>
            <a:r>
              <a:rPr lang="en-ZA" dirty="0">
                <a:solidFill>
                  <a:schemeClr val="bg1"/>
                </a:solidFill>
              </a:rPr>
              <a:t>Go Beyond Compliance</a:t>
            </a:r>
          </a:p>
          <a:p>
            <a:pPr lvl="0"/>
            <a:endParaRPr kumimoji="0" lang="en-ZA" sz="1100" b="0" i="0" u="none" strike="noStrike" kern="1200" cap="none" spc="0" normalizeH="0" baseline="0" noProof="0" dirty="0">
              <a:solidFill>
                <a:schemeClr val="bg1"/>
              </a:solidFill>
              <a:effectLst/>
              <a:uLnTx/>
              <a:uFillTx/>
              <a:latin typeface="Arial Narrow" panose="020B0606020202030204" pitchFamily="34" charset="0"/>
            </a:endParaRPr>
          </a:p>
        </p:txBody>
      </p:sp>
      <p:sp>
        <p:nvSpPr>
          <p:cNvPr id="47" name="TextBox 46">
            <a:extLst>
              <a:ext uri="{FF2B5EF4-FFF2-40B4-BE49-F238E27FC236}">
                <a16:creationId xmlns:a16="http://schemas.microsoft.com/office/drawing/2014/main" id="{D6A97766-4F08-15B3-4B38-04855BD0276C}"/>
              </a:ext>
            </a:extLst>
          </p:cNvPr>
          <p:cNvSpPr txBox="1"/>
          <p:nvPr/>
        </p:nvSpPr>
        <p:spPr>
          <a:xfrm>
            <a:off x="3145940" y="9295184"/>
            <a:ext cx="3635299" cy="553998"/>
          </a:xfrm>
          <a:prstGeom prst="rect">
            <a:avLst/>
          </a:prstGeom>
          <a:noFill/>
        </p:spPr>
        <p:txBody>
          <a:bodyPr wrap="square" rtlCol="0">
            <a:spAutoFit/>
          </a:bodyPr>
          <a:lstStyle/>
          <a:p>
            <a:pPr algn="just"/>
            <a:r>
              <a:rPr lang="en-US" sz="1000" dirty="0">
                <a:solidFill>
                  <a:srgbClr val="F0F4F8"/>
                </a:solidFill>
                <a:latin typeface="Arial Narrow" panose="020B0606020202030204" pitchFamily="34" charset="0"/>
              </a:rPr>
              <a:t>Embracing JS2 is more than a regulatory hurdle; it's an investment in trust, operational resilience, and competitive advantage. A strong cybersecurity posture and audit-readiness is the foundation of a modern FSP.</a:t>
            </a:r>
            <a:endParaRPr lang="en-ZA" dirty="0">
              <a:solidFill>
                <a:srgbClr val="F0F4F8"/>
              </a:solidFill>
            </a:endParaRPr>
          </a:p>
        </p:txBody>
      </p:sp>
      <p:grpSp>
        <p:nvGrpSpPr>
          <p:cNvPr id="63" name="Group 62">
            <a:extLst>
              <a:ext uri="{FF2B5EF4-FFF2-40B4-BE49-F238E27FC236}">
                <a16:creationId xmlns:a16="http://schemas.microsoft.com/office/drawing/2014/main" id="{C805EB8D-7807-26BD-F84C-ECC01313CDDD}"/>
              </a:ext>
            </a:extLst>
          </p:cNvPr>
          <p:cNvGrpSpPr/>
          <p:nvPr/>
        </p:nvGrpSpPr>
        <p:grpSpPr>
          <a:xfrm>
            <a:off x="2349523" y="2631566"/>
            <a:ext cx="3062385" cy="830816"/>
            <a:chOff x="2545188" y="1060450"/>
            <a:chExt cx="3062385" cy="830816"/>
          </a:xfrm>
        </p:grpSpPr>
        <p:sp>
          <p:nvSpPr>
            <p:cNvPr id="49" name="TextBox 48">
              <a:extLst>
                <a:ext uri="{FF2B5EF4-FFF2-40B4-BE49-F238E27FC236}">
                  <a16:creationId xmlns:a16="http://schemas.microsoft.com/office/drawing/2014/main" id="{A6F75EFF-87E3-64A8-1D2B-F3B15EE66B55}"/>
                </a:ext>
              </a:extLst>
            </p:cNvPr>
            <p:cNvSpPr txBox="1"/>
            <p:nvPr/>
          </p:nvSpPr>
          <p:spPr>
            <a:xfrm>
              <a:off x="2545188" y="1060450"/>
              <a:ext cx="3062385" cy="369332"/>
            </a:xfrm>
            <a:prstGeom prst="rect">
              <a:avLst/>
            </a:prstGeom>
            <a:noFill/>
          </p:spPr>
          <p:txBody>
            <a:bodyPr wrap="square" rtlCol="0">
              <a:spAutoFit/>
            </a:bodyPr>
            <a:lstStyle/>
            <a:p>
              <a:pPr algn="ctr"/>
              <a:r>
                <a:rPr lang="en-US" dirty="0">
                  <a:solidFill>
                    <a:srgbClr val="FF0000"/>
                  </a:solidFill>
                </a:rPr>
                <a:t>The Shift to Holistic Resilience</a:t>
              </a:r>
              <a:endParaRPr lang="en-ZA" dirty="0"/>
            </a:p>
          </p:txBody>
        </p:sp>
        <p:sp>
          <p:nvSpPr>
            <p:cNvPr id="50" name="TextBox 49">
              <a:extLst>
                <a:ext uri="{FF2B5EF4-FFF2-40B4-BE49-F238E27FC236}">
                  <a16:creationId xmlns:a16="http://schemas.microsoft.com/office/drawing/2014/main" id="{0B8F278C-65F6-57D0-7B72-3533F4315826}"/>
                </a:ext>
              </a:extLst>
            </p:cNvPr>
            <p:cNvSpPr txBox="1"/>
            <p:nvPr/>
          </p:nvSpPr>
          <p:spPr>
            <a:xfrm>
              <a:off x="2584450" y="1337268"/>
              <a:ext cx="2940573" cy="553998"/>
            </a:xfrm>
            <a:prstGeom prst="rect">
              <a:avLst/>
            </a:prstGeom>
            <a:noFill/>
          </p:spPr>
          <p:txBody>
            <a:bodyPr wrap="square" rtlCol="0">
              <a:spAutoFit/>
            </a:bodyPr>
            <a:lstStyle/>
            <a:p>
              <a:pPr algn="ctr"/>
              <a:r>
                <a:rPr lang="en-US" sz="1000" dirty="0">
                  <a:latin typeface="Arial Narrow" panose="020B0606020202030204" pitchFamily="34" charset="0"/>
                </a:rPr>
                <a:t>JS2 redefines cybersecurity as a core business function, not just a technical task. The goal is to ensure operational continuity and protect the entire financial ecosystem.</a:t>
              </a:r>
              <a:endParaRPr lang="en-ZA" sz="1000" dirty="0">
                <a:latin typeface="Arial Narrow" panose="020B0606020202030204" pitchFamily="34" charset="0"/>
              </a:endParaRPr>
            </a:p>
          </p:txBody>
        </p:sp>
      </p:grpSp>
      <p:sp>
        <p:nvSpPr>
          <p:cNvPr id="58" name="Freeform 7">
            <a:extLst>
              <a:ext uri="{FF2B5EF4-FFF2-40B4-BE49-F238E27FC236}">
                <a16:creationId xmlns:a16="http://schemas.microsoft.com/office/drawing/2014/main" id="{C76662F3-1494-686A-33FF-36BFFC1C1112}"/>
              </a:ext>
            </a:extLst>
          </p:cNvPr>
          <p:cNvSpPr/>
          <p:nvPr/>
        </p:nvSpPr>
        <p:spPr>
          <a:xfrm rot="16200000">
            <a:off x="5376997" y="2818298"/>
            <a:ext cx="240061" cy="20239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59" name="Freeform 7">
            <a:extLst>
              <a:ext uri="{FF2B5EF4-FFF2-40B4-BE49-F238E27FC236}">
                <a16:creationId xmlns:a16="http://schemas.microsoft.com/office/drawing/2014/main" id="{932EA96C-DD9F-77D3-7BD1-97AA5D104D42}"/>
              </a:ext>
            </a:extLst>
          </p:cNvPr>
          <p:cNvSpPr/>
          <p:nvPr/>
        </p:nvSpPr>
        <p:spPr>
          <a:xfrm>
            <a:off x="1702318" y="1226606"/>
            <a:ext cx="252862" cy="152576"/>
          </a:xfrm>
          <a:custGeom>
            <a:avLst/>
            <a:gdLst/>
            <a:ahLst/>
            <a:cxnLst/>
            <a:rect l="l" t="t" r="r" b="b"/>
            <a:pathLst>
              <a:path w="216720" h="135154">
                <a:moveTo>
                  <a:pt x="0" y="0"/>
                </a:moveTo>
                <a:lnTo>
                  <a:pt x="216720" y="0"/>
                </a:lnTo>
                <a:lnTo>
                  <a:pt x="216720" y="135154"/>
                </a:lnTo>
                <a:lnTo>
                  <a:pt x="0" y="135154"/>
                </a:lnTo>
                <a:lnTo>
                  <a:pt x="0" y="0"/>
                </a:lnTo>
                <a:close/>
              </a:path>
            </a:pathLst>
          </a:cu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schemeClr val="bg1"/>
              </a:solidFill>
              <a:effectLst/>
              <a:uLnTx/>
              <a:uFillTx/>
              <a:latin typeface="Impact" panose="020B0806030902050204"/>
              <a:ea typeface="+mn-ea"/>
              <a:cs typeface="+mn-cs"/>
            </a:endParaRPr>
          </a:p>
        </p:txBody>
      </p:sp>
      <p:grpSp>
        <p:nvGrpSpPr>
          <p:cNvPr id="64" name="Group 63">
            <a:extLst>
              <a:ext uri="{FF2B5EF4-FFF2-40B4-BE49-F238E27FC236}">
                <a16:creationId xmlns:a16="http://schemas.microsoft.com/office/drawing/2014/main" id="{922AA419-38C5-D8F7-FDEF-D42C14662113}"/>
              </a:ext>
            </a:extLst>
          </p:cNvPr>
          <p:cNvGrpSpPr/>
          <p:nvPr/>
        </p:nvGrpSpPr>
        <p:grpSpPr>
          <a:xfrm>
            <a:off x="2305199" y="1203505"/>
            <a:ext cx="3505702" cy="1326232"/>
            <a:chOff x="2980336" y="999070"/>
            <a:chExt cx="3241473" cy="1326232"/>
          </a:xfrm>
        </p:grpSpPr>
        <p:grpSp>
          <p:nvGrpSpPr>
            <p:cNvPr id="57" name="Group 56">
              <a:extLst>
                <a:ext uri="{FF2B5EF4-FFF2-40B4-BE49-F238E27FC236}">
                  <a16:creationId xmlns:a16="http://schemas.microsoft.com/office/drawing/2014/main" id="{AE711208-4A87-4E60-A0DD-5D52E73C111E}"/>
                </a:ext>
              </a:extLst>
            </p:cNvPr>
            <p:cNvGrpSpPr/>
            <p:nvPr/>
          </p:nvGrpSpPr>
          <p:grpSpPr>
            <a:xfrm>
              <a:off x="2980336" y="999070"/>
              <a:ext cx="3241473" cy="1326232"/>
              <a:chOff x="265990" y="1007007"/>
              <a:chExt cx="3327053" cy="1418953"/>
            </a:xfrm>
          </p:grpSpPr>
          <p:sp>
            <p:nvSpPr>
              <p:cNvPr id="40" name="Rectangle: Rounded Corners 39">
                <a:extLst>
                  <a:ext uri="{FF2B5EF4-FFF2-40B4-BE49-F238E27FC236}">
                    <a16:creationId xmlns:a16="http://schemas.microsoft.com/office/drawing/2014/main" id="{038A5CAD-B11D-B3C6-8612-FBDFAFBF594E}"/>
                  </a:ext>
                </a:extLst>
              </p:cNvPr>
              <p:cNvSpPr/>
              <p:nvPr/>
            </p:nvSpPr>
            <p:spPr>
              <a:xfrm>
                <a:off x="265990" y="1007007"/>
                <a:ext cx="3327053" cy="1418953"/>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sp>
            <p:nvSpPr>
              <p:cNvPr id="51" name="TextBox 50">
                <a:extLst>
                  <a:ext uri="{FF2B5EF4-FFF2-40B4-BE49-F238E27FC236}">
                    <a16:creationId xmlns:a16="http://schemas.microsoft.com/office/drawing/2014/main" id="{16969A95-6387-595E-CD0E-0CECD0BCF38B}"/>
                  </a:ext>
                </a:extLst>
              </p:cNvPr>
              <p:cNvSpPr txBox="1"/>
              <p:nvPr/>
            </p:nvSpPr>
            <p:spPr>
              <a:xfrm>
                <a:off x="265991" y="1019145"/>
                <a:ext cx="3264666" cy="307777"/>
              </a:xfrm>
              <a:prstGeom prst="rect">
                <a:avLst/>
              </a:prstGeom>
              <a:noFill/>
            </p:spPr>
            <p:txBody>
              <a:bodyPr wrap="square" rtlCol="0">
                <a:spAutoFit/>
              </a:bodyPr>
              <a:lstStyle/>
              <a:p>
                <a:pPr algn="ctr"/>
                <a:r>
                  <a:rPr lang="en-ZA" sz="1400" dirty="0">
                    <a:solidFill>
                      <a:srgbClr val="FF0000"/>
                    </a:solidFill>
                  </a:rPr>
                  <a:t>A Critical Mandate</a:t>
                </a:r>
                <a:r>
                  <a:rPr lang="en-ZA" sz="1400" dirty="0"/>
                  <a:t>:  Incident Reporting</a:t>
                </a:r>
              </a:p>
            </p:txBody>
          </p:sp>
          <p:sp>
            <p:nvSpPr>
              <p:cNvPr id="53" name="TextBox 52">
                <a:extLst>
                  <a:ext uri="{FF2B5EF4-FFF2-40B4-BE49-F238E27FC236}">
                    <a16:creationId xmlns:a16="http://schemas.microsoft.com/office/drawing/2014/main" id="{C07DADC0-6AE1-AE85-799C-5BD1BC00D05F}"/>
                  </a:ext>
                </a:extLst>
              </p:cNvPr>
              <p:cNvSpPr txBox="1"/>
              <p:nvPr/>
            </p:nvSpPr>
            <p:spPr>
              <a:xfrm>
                <a:off x="265990" y="1221138"/>
                <a:ext cx="3327053" cy="428083"/>
              </a:xfrm>
              <a:prstGeom prst="rect">
                <a:avLst/>
              </a:prstGeom>
              <a:noFill/>
            </p:spPr>
            <p:txBody>
              <a:bodyPr wrap="square">
                <a:spAutoFit/>
              </a:bodyPr>
              <a:lstStyle/>
              <a:p>
                <a:pPr algn="ctr"/>
                <a:r>
                  <a:rPr lang="en-US" sz="1000" i="0" dirty="0">
                    <a:effectLst/>
                    <a:latin typeface="Arial Narrow" panose="020B0606020202030204" pitchFamily="34" charset="0"/>
                  </a:rPr>
                  <a:t>One of the most stringent requirements is the notification of material cyber incidents to the authorities</a:t>
                </a:r>
                <a:r>
                  <a:rPr lang="en-US" sz="900" i="0" dirty="0">
                    <a:effectLst/>
                    <a:latin typeface="Arial Narrow" panose="020B0606020202030204" pitchFamily="34" charset="0"/>
                  </a:rPr>
                  <a:t>.</a:t>
                </a:r>
                <a:endParaRPr lang="en-ZA" sz="900" dirty="0">
                  <a:latin typeface="Arial Narrow" panose="020B0606020202030204" pitchFamily="34" charset="0"/>
                </a:endParaRPr>
              </a:p>
            </p:txBody>
          </p:sp>
          <p:sp>
            <p:nvSpPr>
              <p:cNvPr id="54" name="Oval 53">
                <a:extLst>
                  <a:ext uri="{FF2B5EF4-FFF2-40B4-BE49-F238E27FC236}">
                    <a16:creationId xmlns:a16="http://schemas.microsoft.com/office/drawing/2014/main" id="{20A4FEE2-711A-2C35-89AD-C8FD935CEBE3}"/>
                  </a:ext>
                </a:extLst>
              </p:cNvPr>
              <p:cNvSpPr/>
              <p:nvPr/>
            </p:nvSpPr>
            <p:spPr>
              <a:xfrm>
                <a:off x="376575" y="1498537"/>
                <a:ext cx="770072" cy="858975"/>
              </a:xfrm>
              <a:prstGeom prst="ellipse">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2400" dirty="0">
                    <a:solidFill>
                      <a:srgbClr val="FF0000"/>
                    </a:solidFill>
                  </a:rPr>
                  <a:t>24</a:t>
                </a:r>
              </a:p>
              <a:p>
                <a:pPr algn="ctr"/>
                <a:r>
                  <a:rPr lang="en-ZA" sz="1200" b="1" dirty="0">
                    <a:solidFill>
                      <a:schemeClr val="bg1"/>
                    </a:solidFill>
                    <a:latin typeface="Arial Narrow" panose="020B0606020202030204" pitchFamily="34" charset="0"/>
                  </a:rPr>
                  <a:t>Hours</a:t>
                </a:r>
              </a:p>
            </p:txBody>
          </p:sp>
          <p:sp>
            <p:nvSpPr>
              <p:cNvPr id="56" name="TextBox 55">
                <a:extLst>
                  <a:ext uri="{FF2B5EF4-FFF2-40B4-BE49-F238E27FC236}">
                    <a16:creationId xmlns:a16="http://schemas.microsoft.com/office/drawing/2014/main" id="{A1A11342-2B50-B27F-7CED-7AF959D6360C}"/>
                  </a:ext>
                </a:extLst>
              </p:cNvPr>
              <p:cNvSpPr txBox="1"/>
              <p:nvPr/>
            </p:nvSpPr>
            <p:spPr>
              <a:xfrm>
                <a:off x="1316912" y="1698184"/>
                <a:ext cx="2074294" cy="428083"/>
              </a:xfrm>
              <a:prstGeom prst="rect">
                <a:avLst/>
              </a:prstGeom>
              <a:noFill/>
            </p:spPr>
            <p:txBody>
              <a:bodyPr wrap="square">
                <a:spAutoFit/>
              </a:bodyPr>
              <a:lstStyle/>
              <a:p>
                <a:pPr algn="just"/>
                <a:r>
                  <a:rPr lang="en-US" sz="1000" b="1" i="0" dirty="0">
                    <a:solidFill>
                      <a:srgbClr val="00449E"/>
                    </a:solidFill>
                    <a:effectLst/>
                    <a:latin typeface="Arial Narrow" panose="020B0606020202030204" pitchFamily="34" charset="0"/>
                  </a:rPr>
                  <a:t>Maximum timeframe to report a material cyber incident to the FSCA/PA.</a:t>
                </a:r>
                <a:endParaRPr lang="en-ZA" sz="1000" b="1" dirty="0">
                  <a:solidFill>
                    <a:srgbClr val="00449E"/>
                  </a:solidFill>
                  <a:latin typeface="Arial Narrow" panose="020B0606020202030204" pitchFamily="34" charset="0"/>
                </a:endParaRPr>
              </a:p>
            </p:txBody>
          </p:sp>
        </p:grpSp>
        <p:sp>
          <p:nvSpPr>
            <p:cNvPr id="62" name="Freeform 7">
              <a:extLst>
                <a:ext uri="{FF2B5EF4-FFF2-40B4-BE49-F238E27FC236}">
                  <a16:creationId xmlns:a16="http://schemas.microsoft.com/office/drawing/2014/main" id="{10F121C8-7776-CBB8-2CAA-E5D0BA5B523C}"/>
                </a:ext>
              </a:extLst>
            </p:cNvPr>
            <p:cNvSpPr/>
            <p:nvPr/>
          </p:nvSpPr>
          <p:spPr>
            <a:xfrm rot="16200000">
              <a:off x="3872273" y="182018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66" name="TextBox 65">
            <a:extLst>
              <a:ext uri="{FF2B5EF4-FFF2-40B4-BE49-F238E27FC236}">
                <a16:creationId xmlns:a16="http://schemas.microsoft.com/office/drawing/2014/main" id="{CA631F79-5D6C-14A7-0F08-2470799447D5}"/>
              </a:ext>
            </a:extLst>
          </p:cNvPr>
          <p:cNvSpPr txBox="1"/>
          <p:nvPr/>
        </p:nvSpPr>
        <p:spPr>
          <a:xfrm>
            <a:off x="5975830" y="1079955"/>
            <a:ext cx="913996" cy="1200329"/>
          </a:xfrm>
          <a:prstGeom prst="rect">
            <a:avLst/>
          </a:prstGeom>
          <a:solidFill>
            <a:srgbClr val="F0F4F8"/>
          </a:solidFill>
          <a:ln>
            <a:noFill/>
          </a:ln>
        </p:spPr>
        <p:txBody>
          <a:bodyPr wrap="square">
            <a:spAutoFit/>
          </a:bodyPr>
          <a:lstStyle/>
          <a:p>
            <a:pPr algn="ctr"/>
            <a:r>
              <a:rPr lang="en-ZA" sz="800" dirty="0">
                <a:solidFill>
                  <a:srgbClr val="FF0000"/>
                </a:solidFill>
              </a:rPr>
              <a:t>JS2 doesn't exist in a vacuum. </a:t>
            </a:r>
          </a:p>
          <a:p>
            <a:pPr algn="ctr"/>
            <a:r>
              <a:rPr lang="en-ZA" sz="800" dirty="0"/>
              <a:t>It complements existing local regulations </a:t>
            </a:r>
          </a:p>
          <a:p>
            <a:pPr algn="ctr"/>
            <a:r>
              <a:rPr lang="en-ZA" sz="800" dirty="0"/>
              <a:t>like POPIA </a:t>
            </a:r>
          </a:p>
          <a:p>
            <a:pPr algn="ctr"/>
            <a:r>
              <a:rPr lang="en-ZA" sz="800" dirty="0"/>
              <a:t>and aligns with international best practices.</a:t>
            </a:r>
          </a:p>
        </p:txBody>
      </p:sp>
      <p:sp>
        <p:nvSpPr>
          <p:cNvPr id="69" name="Freeform 7">
            <a:extLst>
              <a:ext uri="{FF2B5EF4-FFF2-40B4-BE49-F238E27FC236}">
                <a16:creationId xmlns:a16="http://schemas.microsoft.com/office/drawing/2014/main" id="{B836DE63-C325-780E-A14B-6E2D0225B414}"/>
              </a:ext>
            </a:extLst>
          </p:cNvPr>
          <p:cNvSpPr/>
          <p:nvPr/>
        </p:nvSpPr>
        <p:spPr>
          <a:xfrm>
            <a:off x="6347435" y="93646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70" name="TextBox 69">
            <a:extLst>
              <a:ext uri="{FF2B5EF4-FFF2-40B4-BE49-F238E27FC236}">
                <a16:creationId xmlns:a16="http://schemas.microsoft.com/office/drawing/2014/main" id="{24830568-A35D-E13E-BCC2-81949EAB07F7}"/>
              </a:ext>
            </a:extLst>
          </p:cNvPr>
          <p:cNvSpPr txBox="1"/>
          <p:nvPr/>
        </p:nvSpPr>
        <p:spPr>
          <a:xfrm>
            <a:off x="269777" y="8092458"/>
            <a:ext cx="1936844"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1</a:t>
            </a:r>
          </a:p>
          <a:p>
            <a:pPr algn="ctr"/>
            <a:r>
              <a:rPr lang="en-US" sz="1000" dirty="0"/>
              <a:t>Gap Analysis</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Assess your current state against JS2 requirements to identify shortfalls and prioritize actions.</a:t>
            </a:r>
            <a:endParaRPr lang="en-ZA" sz="700" dirty="0">
              <a:latin typeface="Arial Narrow" panose="020B0606020202030204" pitchFamily="34" charset="0"/>
            </a:endParaRPr>
          </a:p>
        </p:txBody>
      </p:sp>
      <p:sp>
        <p:nvSpPr>
          <p:cNvPr id="71" name="TextBox 70">
            <a:extLst>
              <a:ext uri="{FF2B5EF4-FFF2-40B4-BE49-F238E27FC236}">
                <a16:creationId xmlns:a16="http://schemas.microsoft.com/office/drawing/2014/main" id="{263DFBF0-2F4C-F523-E9D4-8F56C35FFB86}"/>
              </a:ext>
            </a:extLst>
          </p:cNvPr>
          <p:cNvSpPr txBox="1"/>
          <p:nvPr/>
        </p:nvSpPr>
        <p:spPr>
          <a:xfrm>
            <a:off x="2464277" y="8095298"/>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2</a:t>
            </a:r>
          </a:p>
          <a:p>
            <a:pPr algn="ctr"/>
            <a:r>
              <a:rPr lang="en-US" sz="1000" dirty="0"/>
              <a:t>Strategic Implementation</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Remediate gaps by updating policies, implementing controls, and training personnel.</a:t>
            </a:r>
            <a:endParaRPr lang="en-ZA" sz="700" dirty="0">
              <a:latin typeface="Arial Narrow" panose="020B0606020202030204" pitchFamily="34" charset="0"/>
            </a:endParaRPr>
          </a:p>
        </p:txBody>
      </p:sp>
      <p:sp>
        <p:nvSpPr>
          <p:cNvPr id="72" name="TextBox 71">
            <a:extLst>
              <a:ext uri="{FF2B5EF4-FFF2-40B4-BE49-F238E27FC236}">
                <a16:creationId xmlns:a16="http://schemas.microsoft.com/office/drawing/2014/main" id="{BEAEF76E-2341-BBC5-D167-C059A1B8CDC5}"/>
              </a:ext>
            </a:extLst>
          </p:cNvPr>
          <p:cNvSpPr txBox="1"/>
          <p:nvPr/>
        </p:nvSpPr>
        <p:spPr>
          <a:xfrm>
            <a:off x="4641494" y="8097490"/>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3</a:t>
            </a:r>
          </a:p>
          <a:p>
            <a:pPr algn="ctr"/>
            <a:r>
              <a:rPr lang="en-US" sz="1000" dirty="0"/>
              <a:t>Continuous Improvement</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Establish a cycle of testing, monitoring, and adapting to ensure ongoing resilience and compliance.</a:t>
            </a:r>
            <a:endParaRPr lang="en-ZA" sz="700" dirty="0">
              <a:latin typeface="Arial Narrow" panose="020B0606020202030204" pitchFamily="34" charset="0"/>
            </a:endParaRPr>
          </a:p>
        </p:txBody>
      </p:sp>
      <p:sp>
        <p:nvSpPr>
          <p:cNvPr id="73" name="TextBox 72">
            <a:extLst>
              <a:ext uri="{FF2B5EF4-FFF2-40B4-BE49-F238E27FC236}">
                <a16:creationId xmlns:a16="http://schemas.microsoft.com/office/drawing/2014/main" id="{0FF660CE-94D4-AEF6-63C5-D7F12C95876F}"/>
              </a:ext>
            </a:extLst>
          </p:cNvPr>
          <p:cNvSpPr txBox="1"/>
          <p:nvPr/>
        </p:nvSpPr>
        <p:spPr>
          <a:xfrm>
            <a:off x="640684"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Governance &amp; Board Accountability</a:t>
            </a:r>
          </a:p>
          <a:p>
            <a:r>
              <a:rPr lang="en-US" sz="600" dirty="0">
                <a:solidFill>
                  <a:schemeClr val="bg2">
                    <a:lumMod val="50000"/>
                  </a:schemeClr>
                </a:solidFill>
                <a:latin typeface="Arial Narrow" panose="020B0606020202030204" pitchFamily="34" charset="0"/>
              </a:rPr>
              <a:t>Establish clear board-level ownership and a dedicated sponsor. Define and assign cybersecurity roles and ensure the board oversees and approves the entire framework</a:t>
            </a:r>
            <a:r>
              <a:rPr lang="en-US" sz="700" dirty="0">
                <a:solidFill>
                  <a:schemeClr val="bg2">
                    <a:lumMod val="50000"/>
                  </a:schemeClr>
                </a:solidFill>
                <a:latin typeface="Arial Narrow" panose="020B0606020202030204" pitchFamily="34" charset="0"/>
              </a:rPr>
              <a:t>.</a:t>
            </a:r>
            <a:endParaRPr lang="en-ZA" sz="700" dirty="0">
              <a:solidFill>
                <a:schemeClr val="bg2">
                  <a:lumMod val="50000"/>
                </a:schemeClr>
              </a:solidFill>
              <a:latin typeface="Arial Narrow" panose="020B0606020202030204" pitchFamily="34" charset="0"/>
            </a:endParaRPr>
          </a:p>
        </p:txBody>
      </p:sp>
      <p:sp>
        <p:nvSpPr>
          <p:cNvPr id="74" name="TextBox 73">
            <a:extLst>
              <a:ext uri="{FF2B5EF4-FFF2-40B4-BE49-F238E27FC236}">
                <a16:creationId xmlns:a16="http://schemas.microsoft.com/office/drawing/2014/main" id="{D0CDA405-66C8-6BB7-4C15-F06A652BD473}"/>
              </a:ext>
            </a:extLst>
          </p:cNvPr>
          <p:cNvSpPr txBox="1"/>
          <p:nvPr/>
        </p:nvSpPr>
        <p:spPr>
          <a:xfrm>
            <a:off x="2536189"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Strategy &amp; Framework</a:t>
            </a:r>
          </a:p>
          <a:p>
            <a:r>
              <a:rPr lang="en-US" sz="600" dirty="0">
                <a:solidFill>
                  <a:schemeClr val="bg2">
                    <a:lumMod val="50000"/>
                  </a:schemeClr>
                </a:solidFill>
                <a:latin typeface="Arial Narrow" panose="020B0606020202030204" pitchFamily="34" charset="0"/>
              </a:rPr>
              <a:t>Develop a formal, documented strategy aligned with your risk appetite. This is a living document that must be regularly reviewed and updated to counter evolving threats.</a:t>
            </a:r>
            <a:endParaRPr lang="en-ZA" sz="700" dirty="0">
              <a:solidFill>
                <a:schemeClr val="bg2">
                  <a:lumMod val="50000"/>
                </a:schemeClr>
              </a:solidFill>
              <a:latin typeface="Arial Narrow" panose="020B0606020202030204" pitchFamily="34" charset="0"/>
            </a:endParaRPr>
          </a:p>
        </p:txBody>
      </p:sp>
      <p:sp>
        <p:nvSpPr>
          <p:cNvPr id="75" name="TextBox 74">
            <a:extLst>
              <a:ext uri="{FF2B5EF4-FFF2-40B4-BE49-F238E27FC236}">
                <a16:creationId xmlns:a16="http://schemas.microsoft.com/office/drawing/2014/main" id="{1694BA6B-AB6F-58EF-8DDD-8DAF219B9EA9}"/>
              </a:ext>
            </a:extLst>
          </p:cNvPr>
          <p:cNvSpPr txBox="1"/>
          <p:nvPr/>
        </p:nvSpPr>
        <p:spPr>
          <a:xfrm>
            <a:off x="4456036" y="4582844"/>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Risk Management &amp; Assessment</a:t>
            </a:r>
          </a:p>
          <a:p>
            <a:r>
              <a:rPr lang="en-US" sz="600" dirty="0">
                <a:solidFill>
                  <a:schemeClr val="bg2">
                    <a:lumMod val="50000"/>
                  </a:schemeClr>
                </a:solidFill>
                <a:latin typeface="Arial Narrow" panose="020B0606020202030204" pitchFamily="34" charset="0"/>
              </a:rPr>
              <a:t>Conduct ongoing risk assessments to identify threats. Maintain a critical asset inventory to prioritize protection and manage the swift remediation of all identified vulnerabilities.</a:t>
            </a:r>
            <a:endParaRPr lang="en-ZA" sz="700" dirty="0">
              <a:solidFill>
                <a:schemeClr val="bg2">
                  <a:lumMod val="50000"/>
                </a:schemeClr>
              </a:solidFill>
              <a:latin typeface="Arial Narrow" panose="020B0606020202030204" pitchFamily="34" charset="0"/>
            </a:endParaRPr>
          </a:p>
        </p:txBody>
      </p:sp>
      <p:sp>
        <p:nvSpPr>
          <p:cNvPr id="76" name="TextBox 75">
            <a:extLst>
              <a:ext uri="{FF2B5EF4-FFF2-40B4-BE49-F238E27FC236}">
                <a16:creationId xmlns:a16="http://schemas.microsoft.com/office/drawing/2014/main" id="{39BCE53E-2038-02FE-B3CD-C2F935DC87C7}"/>
              </a:ext>
            </a:extLst>
          </p:cNvPr>
          <p:cNvSpPr txBox="1"/>
          <p:nvPr/>
        </p:nvSpPr>
        <p:spPr>
          <a:xfrm>
            <a:off x="644299" y="5567399"/>
            <a:ext cx="1744487" cy="569387"/>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Fundamentals</a:t>
            </a:r>
            <a:endParaRPr lang="en-US" sz="600" dirty="0">
              <a:solidFill>
                <a:schemeClr val="bg2">
                  <a:lumMod val="50000"/>
                </a:schemeClr>
              </a:solidFill>
              <a:latin typeface="Arial Narrow" panose="020B0606020202030204" pitchFamily="34" charset="0"/>
            </a:endParaRPr>
          </a:p>
          <a:p>
            <a:r>
              <a:rPr lang="en-US" sz="600" dirty="0">
                <a:solidFill>
                  <a:schemeClr val="bg2">
                    <a:lumMod val="50000"/>
                  </a:schemeClr>
                </a:solidFill>
                <a:latin typeface="Arial Narrow" panose="020B0606020202030204" pitchFamily="34" charset="0"/>
              </a:rPr>
              <a:t>Implement essential technical controls: robust Identity and Access Control with MFA, password hygiene, data encryption, device-lock, secure system configurations, and network protection.</a:t>
            </a:r>
            <a:endParaRPr lang="en-ZA" sz="700" dirty="0">
              <a:solidFill>
                <a:schemeClr val="bg2">
                  <a:lumMod val="50000"/>
                </a:schemeClr>
              </a:solidFill>
              <a:latin typeface="Arial Narrow" panose="020B0606020202030204" pitchFamily="34" charset="0"/>
            </a:endParaRPr>
          </a:p>
        </p:txBody>
      </p:sp>
      <p:sp>
        <p:nvSpPr>
          <p:cNvPr id="77" name="TextBox 76">
            <a:extLst>
              <a:ext uri="{FF2B5EF4-FFF2-40B4-BE49-F238E27FC236}">
                <a16:creationId xmlns:a16="http://schemas.microsoft.com/office/drawing/2014/main" id="{8289CB45-EA1A-446E-8EE5-50A24EE6EE8B}"/>
              </a:ext>
            </a:extLst>
          </p:cNvPr>
          <p:cNvSpPr txBox="1"/>
          <p:nvPr/>
        </p:nvSpPr>
        <p:spPr>
          <a:xfrm>
            <a:off x="2541186" y="556587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Incident Detection &amp; Response</a:t>
            </a:r>
          </a:p>
          <a:p>
            <a:r>
              <a:rPr lang="en-US" sz="600" dirty="0">
                <a:solidFill>
                  <a:schemeClr val="bg2">
                    <a:lumMod val="50000"/>
                  </a:schemeClr>
                </a:solidFill>
                <a:latin typeface="Arial Narrow" panose="020B0606020202030204" pitchFamily="34" charset="0"/>
              </a:rPr>
              <a:t>Deploy real-time detection systems. Develop and regularly test a comprehensive incident response plan, including data backup strategies for rapid recovery.</a:t>
            </a:r>
            <a:endParaRPr lang="en-ZA" sz="700" dirty="0">
              <a:solidFill>
                <a:schemeClr val="bg2">
                  <a:lumMod val="50000"/>
                </a:schemeClr>
              </a:solidFill>
              <a:latin typeface="Arial Narrow" panose="020B0606020202030204" pitchFamily="34" charset="0"/>
            </a:endParaRPr>
          </a:p>
        </p:txBody>
      </p:sp>
      <p:sp>
        <p:nvSpPr>
          <p:cNvPr id="78" name="TextBox 77">
            <a:extLst>
              <a:ext uri="{FF2B5EF4-FFF2-40B4-BE49-F238E27FC236}">
                <a16:creationId xmlns:a16="http://schemas.microsoft.com/office/drawing/2014/main" id="{2A8270DC-2F2A-575B-1277-43DF35EAE85A}"/>
              </a:ext>
            </a:extLst>
          </p:cNvPr>
          <p:cNvSpPr txBox="1"/>
          <p:nvPr/>
        </p:nvSpPr>
        <p:spPr>
          <a:xfrm>
            <a:off x="4457114" y="5562740"/>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Third-Party Risk Management</a:t>
            </a:r>
          </a:p>
          <a:p>
            <a:r>
              <a:rPr lang="en-US" sz="600" dirty="0">
                <a:solidFill>
                  <a:schemeClr val="bg2">
                    <a:lumMod val="50000"/>
                  </a:schemeClr>
                </a:solidFill>
                <a:latin typeface="Arial Narrow" panose="020B0606020202030204" pitchFamily="34" charset="0"/>
              </a:rPr>
              <a:t>Extend your cybersecurity standards to all vendors. Align contracts and SLAs with JS2 obligations, as accountability cannot be outsourced.</a:t>
            </a:r>
            <a:endParaRPr lang="en-ZA" sz="700" dirty="0">
              <a:solidFill>
                <a:schemeClr val="bg2">
                  <a:lumMod val="50000"/>
                </a:schemeClr>
              </a:solidFill>
              <a:latin typeface="Arial Narrow" panose="020B0606020202030204" pitchFamily="34" charset="0"/>
            </a:endParaRPr>
          </a:p>
        </p:txBody>
      </p:sp>
      <p:sp>
        <p:nvSpPr>
          <p:cNvPr id="79" name="TextBox 78">
            <a:extLst>
              <a:ext uri="{FF2B5EF4-FFF2-40B4-BE49-F238E27FC236}">
                <a16:creationId xmlns:a16="http://schemas.microsoft.com/office/drawing/2014/main" id="{D8B6B0CA-E539-83DC-815D-AAB0B467454C}"/>
              </a:ext>
            </a:extLst>
          </p:cNvPr>
          <p:cNvSpPr txBox="1"/>
          <p:nvPr/>
        </p:nvSpPr>
        <p:spPr>
          <a:xfrm>
            <a:off x="644299" y="6547682"/>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Training &amp; Awareness</a:t>
            </a:r>
          </a:p>
          <a:p>
            <a:r>
              <a:rPr lang="en-US" sz="600" dirty="0">
                <a:solidFill>
                  <a:schemeClr val="bg2">
                    <a:lumMod val="50000"/>
                  </a:schemeClr>
                </a:solidFill>
                <a:latin typeface="Arial Narrow" panose="020B0606020202030204" pitchFamily="34" charset="0"/>
              </a:rPr>
              <a:t>Implement regular, comprehensive cybersecurity training for all staff, from the front desk to the boardroom, to build a strong </a:t>
            </a:r>
            <a:r>
              <a:rPr lang="en-US" sz="600" b="1" dirty="0">
                <a:solidFill>
                  <a:srgbClr val="FF0000"/>
                </a:solidFill>
                <a:latin typeface="Arial Narrow" panose="020B0606020202030204" pitchFamily="34" charset="0"/>
              </a:rPr>
              <a:t>Human Firewall</a:t>
            </a:r>
            <a:r>
              <a:rPr lang="en-US" sz="600" dirty="0">
                <a:solidFill>
                  <a:schemeClr val="bg2">
                    <a:lumMod val="50000"/>
                  </a:schemeClr>
                </a:solidFill>
                <a:latin typeface="Arial Narrow" panose="020B0606020202030204" pitchFamily="34" charset="0"/>
              </a:rPr>
              <a:t>. </a:t>
            </a:r>
            <a:endParaRPr lang="en-ZA" sz="700" dirty="0">
              <a:solidFill>
                <a:schemeClr val="bg2">
                  <a:lumMod val="50000"/>
                </a:schemeClr>
              </a:solidFill>
              <a:latin typeface="Arial Narrow" panose="020B0606020202030204" pitchFamily="34" charset="0"/>
            </a:endParaRPr>
          </a:p>
        </p:txBody>
      </p:sp>
      <p:sp>
        <p:nvSpPr>
          <p:cNvPr id="80" name="TextBox 79">
            <a:extLst>
              <a:ext uri="{FF2B5EF4-FFF2-40B4-BE49-F238E27FC236}">
                <a16:creationId xmlns:a16="http://schemas.microsoft.com/office/drawing/2014/main" id="{5CBFD112-281E-E339-3EC6-0978A4A19DE1}"/>
              </a:ext>
            </a:extLst>
          </p:cNvPr>
          <p:cNvSpPr txBox="1"/>
          <p:nvPr/>
        </p:nvSpPr>
        <p:spPr>
          <a:xfrm>
            <a:off x="2540307" y="654424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Testing &amp; Continuous Improvement</a:t>
            </a:r>
          </a:p>
          <a:p>
            <a:r>
              <a:rPr lang="en-US" sz="600" dirty="0">
                <a:solidFill>
                  <a:schemeClr val="bg2">
                    <a:lumMod val="50000"/>
                  </a:schemeClr>
                </a:solidFill>
                <a:latin typeface="Arial Narrow" panose="020B0606020202030204" pitchFamily="34" charset="0"/>
              </a:rPr>
              <a:t>Regularly test all controls through vulnerability assessments, penetration testing, and simulations. Use findings to adapt and improve your resilience capability.</a:t>
            </a:r>
            <a:endParaRPr lang="en-ZA" sz="700" dirty="0">
              <a:solidFill>
                <a:schemeClr val="bg2">
                  <a:lumMod val="50000"/>
                </a:schemeClr>
              </a:solidFill>
              <a:latin typeface="Arial Narrow" panose="020B0606020202030204" pitchFamily="34" charset="0"/>
            </a:endParaRPr>
          </a:p>
        </p:txBody>
      </p:sp>
      <p:sp>
        <p:nvSpPr>
          <p:cNvPr id="81" name="TextBox 80">
            <a:extLst>
              <a:ext uri="{FF2B5EF4-FFF2-40B4-BE49-F238E27FC236}">
                <a16:creationId xmlns:a16="http://schemas.microsoft.com/office/drawing/2014/main" id="{18098D87-6DC7-3962-C11C-55E5AA2CF6F9}"/>
              </a:ext>
            </a:extLst>
          </p:cNvPr>
          <p:cNvSpPr txBox="1"/>
          <p:nvPr/>
        </p:nvSpPr>
        <p:spPr>
          <a:xfrm>
            <a:off x="4453605" y="6539877"/>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Compliance &amp; Documentation</a:t>
            </a:r>
          </a:p>
          <a:p>
            <a:r>
              <a:rPr lang="en-US" sz="600" dirty="0">
                <a:solidFill>
                  <a:schemeClr val="bg2">
                    <a:lumMod val="50000"/>
                  </a:schemeClr>
                </a:solidFill>
                <a:latin typeface="Arial Narrow" panose="020B0606020202030204" pitchFamily="34" charset="0"/>
              </a:rPr>
              <a:t>Maintain meticulous documentation for everything: risk assessments, test results, training records, and policies. Be ready to prove compliance to regulators.</a:t>
            </a:r>
          </a:p>
        </p:txBody>
      </p:sp>
      <p:sp>
        <p:nvSpPr>
          <p:cNvPr id="3" name="TextBox 2">
            <a:extLst>
              <a:ext uri="{FF2B5EF4-FFF2-40B4-BE49-F238E27FC236}">
                <a16:creationId xmlns:a16="http://schemas.microsoft.com/office/drawing/2014/main" id="{70AFA9B1-3B7E-3532-1A0B-F39084C822E2}"/>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sz="1200" dirty="0">
                <a:solidFill>
                  <a:schemeClr val="bg1">
                    <a:lumMod val="50000"/>
                  </a:schemeClr>
                </a:solidFill>
              </a:rPr>
              <a:t>| </a:t>
            </a:r>
            <a:r>
              <a:rPr lang="en-ZA" sz="1200" dirty="0">
                <a:solidFill>
                  <a:schemeClr val="bg1">
                    <a:lumMod val="65000"/>
                  </a:schemeClr>
                </a:solidFill>
              </a:rPr>
              <a:t>FSP </a:t>
            </a:r>
            <a:r>
              <a:rPr lang="en-ZA" sz="12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8"/>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24371690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9638</TotalTime>
  <Words>1635</Words>
  <Application>Microsoft Office PowerPoint</Application>
  <PresentationFormat>A4 Paper (210x297 mm)</PresentationFormat>
  <Paragraphs>133</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Aileron</vt:lpstr>
      <vt:lpstr>Aileron Ultra-Bold</vt:lpstr>
      <vt:lpstr>Aptos</vt:lpstr>
      <vt:lpstr>Arial</vt:lpstr>
      <vt:lpstr>Arial Narrow</vt:lpstr>
      <vt:lpstr>Impact</vt:lpstr>
      <vt:lpstr>Lato Black</vt:lpstr>
      <vt:lpstr>Wingdings</vt:lpstr>
      <vt:lpstr>Main Event</vt:lpstr>
      <vt:lpstr>FSP ComplianceSuite</vt:lpstr>
      <vt:lpstr>Package Details: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121</cp:revision>
  <cp:lastPrinted>2025-08-12T21:01:05Z</cp:lastPrinted>
  <dcterms:created xsi:type="dcterms:W3CDTF">2025-08-07T12:45:26Z</dcterms:created>
  <dcterms:modified xsi:type="dcterms:W3CDTF">2025-12-31T07:27:10Z</dcterms:modified>
</cp:coreProperties>
</file>