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609" r:id="rId2"/>
    <p:sldId id="264" r:id="rId3"/>
    <p:sldId id="2145705931" r:id="rId4"/>
    <p:sldId id="2145705932" r:id="rId5"/>
    <p:sldId id="258" r:id="rId6"/>
    <p:sldId id="259" r:id="rId7"/>
    <p:sldId id="2145705933" r:id="rId8"/>
    <p:sldId id="261" r:id="rId9"/>
    <p:sldId id="262" r:id="rId10"/>
    <p:sldId id="2145705920" r:id="rId11"/>
    <p:sldId id="257" r:id="rId12"/>
    <p:sldId id="2145705926" r:id="rId13"/>
    <p:sldId id="2145705915" r:id="rId14"/>
    <p:sldId id="2145705901" r:id="rId15"/>
  </p:sldIdLst>
  <p:sldSz cx="12192000" cy="6858000"/>
  <p:notesSz cx="6858000" cy="93138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BFBFB"/>
    <a:srgbClr val="FF9300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1176" autoAdjust="0"/>
  </p:normalViewPr>
  <p:slideViewPr>
    <p:cSldViewPr snapToGrid="0" snapToObjects="1">
      <p:cViewPr varScale="1">
        <p:scale>
          <a:sx n="75" d="100"/>
          <a:sy n="75" d="100"/>
        </p:scale>
        <p:origin x="974" y="2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56"/>
    </p:cViewPr>
  </p:sorterViewPr>
  <p:notesViewPr>
    <p:cSldViewPr snapToGrid="0" snapToObjects="1">
      <p:cViewPr>
        <p:scale>
          <a:sx n="100" d="100"/>
          <a:sy n="100" d="100"/>
        </p:scale>
        <p:origin x="1484" y="-29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67310"/>
          </a:xfrm>
          <a:prstGeom prst="rect">
            <a:avLst/>
          </a:prstGeom>
        </p:spPr>
        <p:txBody>
          <a:bodyPr vert="horz" lIns="92391" tIns="46196" rIns="92391" bIns="46196" rtlCol="0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67310"/>
          </a:xfrm>
          <a:prstGeom prst="rect">
            <a:avLst/>
          </a:prstGeom>
        </p:spPr>
        <p:txBody>
          <a:bodyPr vert="horz" lIns="92391" tIns="46196" rIns="92391" bIns="46196" rtlCol="0"/>
          <a:lstStyle>
            <a:lvl1pPr algn="r">
              <a:defRPr sz="1100"/>
            </a:lvl1pPr>
          </a:lstStyle>
          <a:p>
            <a:fld id="{99890305-AC3D-4E14-A063-8DE2670B629C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35000" y="1163638"/>
            <a:ext cx="5588000" cy="31432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91" tIns="46196" rIns="92391" bIns="4619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82297"/>
            <a:ext cx="5486400" cy="3667334"/>
          </a:xfrm>
          <a:prstGeom prst="rect">
            <a:avLst/>
          </a:prstGeom>
        </p:spPr>
        <p:txBody>
          <a:bodyPr vert="horz" lIns="92391" tIns="46196" rIns="92391" bIns="4619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6556"/>
            <a:ext cx="2971800" cy="467309"/>
          </a:xfrm>
          <a:prstGeom prst="rect">
            <a:avLst/>
          </a:prstGeom>
        </p:spPr>
        <p:txBody>
          <a:bodyPr vert="horz" lIns="92391" tIns="46196" rIns="92391" bIns="46196" rtlCol="0" anchor="b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46556"/>
            <a:ext cx="2971800" cy="467309"/>
          </a:xfrm>
          <a:prstGeom prst="rect">
            <a:avLst/>
          </a:prstGeom>
        </p:spPr>
        <p:txBody>
          <a:bodyPr vert="horz" lIns="92391" tIns="46196" rIns="92391" bIns="46196" rtlCol="0" anchor="b"/>
          <a:lstStyle>
            <a:lvl1pPr algn="r">
              <a:defRPr sz="1100"/>
            </a:lvl1pPr>
          </a:lstStyle>
          <a:p>
            <a:fld id="{7A2EF9AD-2627-469D-9809-9E38613323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977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2EF9AD-2627-469D-9809-9E38613323D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551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5698" y="5768976"/>
            <a:ext cx="12186303" cy="108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750162"/>
            <a:ext cx="10363200" cy="1470025"/>
          </a:xfrm>
        </p:spPr>
        <p:txBody>
          <a:bodyPr anchor="t" anchorCtr="0">
            <a:normAutofit/>
          </a:bodyPr>
          <a:lstStyle>
            <a:lvl1pPr algn="l">
              <a:defRPr sz="4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201395"/>
            <a:ext cx="8534400" cy="54366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73755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421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843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44562"/>
            <a:ext cx="10972800" cy="471210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rgbClr val="FF0000"/>
              </a:buClr>
              <a:defRPr/>
            </a:lvl2pPr>
            <a:lvl3pPr>
              <a:defRPr>
                <a:solidFill>
                  <a:schemeClr val="tx1"/>
                </a:solidFill>
              </a:defRPr>
            </a:lvl3pPr>
            <a:lvl4pPr marL="1657350" indent="-285750">
              <a:buClr>
                <a:srgbClr val="FF0000"/>
              </a:buClr>
              <a:buFont typeface="Wingdings" panose="05000000000000000000" pitchFamily="2" charset="2"/>
              <a:buChar char="§"/>
              <a:defRPr/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041459" y="6358467"/>
            <a:ext cx="997085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B2BDE217-BB65-0B45-8AED-BD33559C498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02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-b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86303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4523" y="1617355"/>
            <a:ext cx="10363200" cy="1362075"/>
          </a:xfrm>
        </p:spPr>
        <p:txBody>
          <a:bodyPr anchor="t">
            <a:normAutofit/>
          </a:bodyPr>
          <a:lstStyle>
            <a:lvl1pPr algn="l">
              <a:defRPr sz="4400" b="1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9117" y="1384301"/>
            <a:ext cx="10363200" cy="1500187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rgbClr val="FF000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5698" y="5768976"/>
            <a:ext cx="12186303" cy="108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282E68C-0EE4-A66E-65EE-4945A5D78F7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534512" y="5605674"/>
            <a:ext cx="3047888" cy="142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600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5215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339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575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2666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628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493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"/>
            <a:ext cx="10972800" cy="1208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570166" y="6462928"/>
            <a:ext cx="45663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©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</a:rPr>
              <a:t>SMBsecure</a:t>
            </a:r>
            <a:endParaRPr lang="en-US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164698" y="6430804"/>
            <a:ext cx="99708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BDE217-BB65-0B45-8AED-BD33559C4983}" type="slidenum">
              <a:rPr lang="en-US" sz="1200" smtClean="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38197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F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FF0000"/>
        </a:buClr>
        <a:buFont typeface="Wingdings" charset="2"/>
        <a:buChar char="§"/>
        <a:defRPr sz="2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FF0000"/>
        </a:buClr>
        <a:buFont typeface="Wingdings" charset="2"/>
        <a:buChar char="§"/>
        <a:defRPr sz="1800" kern="1200">
          <a:solidFill>
            <a:srgbClr val="7F7F7F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sv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08227-B935-6FA2-34AE-025DA2E754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750162"/>
            <a:ext cx="10363200" cy="1144855"/>
          </a:xfrm>
        </p:spPr>
        <p:txBody>
          <a:bodyPr>
            <a:normAutofit/>
          </a:bodyPr>
          <a:lstStyle/>
          <a:p>
            <a:r>
              <a:rPr lang="en-ZA" noProof="0" dirty="0" err="1">
                <a:solidFill>
                  <a:srgbClr val="7030A0"/>
                </a:solidFill>
              </a:rPr>
              <a:t>ComplianceSuite</a:t>
            </a:r>
            <a:r>
              <a:rPr lang="en-ZA" baseline="30000" noProof="0" dirty="0"/>
              <a:t>™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1833FA-E5D0-C328-5F7F-5C665606D1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ZA" dirty="0"/>
              <a:t>Medical Practice Webinar Series…</a:t>
            </a:r>
            <a:endParaRPr lang="en-ZA" noProof="0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0DD21732-B0BD-4AF9-6DF2-53B9C6CF06C7}"/>
              </a:ext>
            </a:extLst>
          </p:cNvPr>
          <p:cNvSpPr txBox="1">
            <a:spLocks/>
          </p:cNvSpPr>
          <p:nvPr/>
        </p:nvSpPr>
        <p:spPr>
          <a:xfrm>
            <a:off x="914400" y="3895017"/>
            <a:ext cx="11277600" cy="21510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rgbClr val="FF0000"/>
              </a:buClr>
              <a:buFont typeface="Wingdings" charset="2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Clr>
                <a:srgbClr val="FF0000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ZA" noProof="0" dirty="0">
                <a:solidFill>
                  <a:schemeClr val="tx1"/>
                </a:solidFill>
              </a:rPr>
              <a:t>[</a:t>
            </a:r>
            <a:r>
              <a:rPr lang="en-ZA" b="1" noProof="0" dirty="0"/>
              <a:t>Encrypt</a:t>
            </a:r>
            <a:r>
              <a:rPr lang="en-ZA" b="1" noProof="0" dirty="0">
                <a:solidFill>
                  <a:schemeClr val="tx1"/>
                </a:solidFill>
              </a:rPr>
              <a:t>]</a:t>
            </a:r>
            <a:r>
              <a:rPr lang="en-ZA" b="1" noProof="0" dirty="0"/>
              <a:t>  </a:t>
            </a:r>
            <a:r>
              <a:rPr lang="en-ZA" b="1" noProof="0" dirty="0">
                <a:solidFill>
                  <a:schemeClr val="tx1"/>
                </a:solidFill>
              </a:rPr>
              <a:t>[</a:t>
            </a:r>
            <a:r>
              <a:rPr lang="en-ZA" b="1" noProof="0" dirty="0"/>
              <a:t>Safeguard</a:t>
            </a:r>
            <a:r>
              <a:rPr lang="en-ZA" b="1" noProof="0" dirty="0">
                <a:solidFill>
                  <a:schemeClr val="tx1"/>
                </a:solidFill>
              </a:rPr>
              <a:t>]</a:t>
            </a:r>
            <a:r>
              <a:rPr lang="en-ZA" b="1" noProof="0" dirty="0"/>
              <a:t>  </a:t>
            </a:r>
            <a:r>
              <a:rPr lang="en-ZA" b="1" noProof="0" dirty="0">
                <a:solidFill>
                  <a:schemeClr val="tx1"/>
                </a:solidFill>
              </a:rPr>
              <a:t>[</a:t>
            </a:r>
            <a:r>
              <a:rPr lang="en-ZA" b="1" noProof="0" dirty="0"/>
              <a:t>Protect</a:t>
            </a:r>
            <a:r>
              <a:rPr lang="en-ZA" b="1" noProof="0" dirty="0">
                <a:solidFill>
                  <a:schemeClr val="tx1"/>
                </a:solidFill>
              </a:rPr>
              <a:t>]</a:t>
            </a:r>
            <a:r>
              <a:rPr lang="en-ZA" b="1" noProof="0" dirty="0"/>
              <a:t>  </a:t>
            </a:r>
            <a:r>
              <a:rPr lang="en-ZA" b="1" noProof="0" dirty="0">
                <a:solidFill>
                  <a:schemeClr val="tx1"/>
                </a:solidFill>
              </a:rPr>
              <a:t>[</a:t>
            </a:r>
            <a:r>
              <a:rPr lang="en-ZA" b="1" noProof="0" dirty="0"/>
              <a:t>Defend</a:t>
            </a:r>
            <a:r>
              <a:rPr lang="en-ZA" b="1" noProof="0" dirty="0">
                <a:solidFill>
                  <a:schemeClr val="tx1"/>
                </a:solidFill>
              </a:rPr>
              <a:t>] </a:t>
            </a:r>
            <a:r>
              <a:rPr lang="en-ZA" b="1" dirty="0">
                <a:solidFill>
                  <a:schemeClr val="tx1"/>
                </a:solidFill>
              </a:rPr>
              <a:t> [</a:t>
            </a:r>
            <a:r>
              <a:rPr lang="en-ZA" b="1" dirty="0">
                <a:solidFill>
                  <a:srgbClr val="7030A0"/>
                </a:solidFill>
              </a:rPr>
              <a:t>Govern</a:t>
            </a:r>
            <a:r>
              <a:rPr lang="en-ZA" b="1" dirty="0">
                <a:solidFill>
                  <a:schemeClr val="tx1"/>
                </a:solidFill>
              </a:rPr>
              <a:t>]  [</a:t>
            </a:r>
            <a:r>
              <a:rPr lang="en-ZA" b="1" dirty="0">
                <a:solidFill>
                  <a:srgbClr val="7030A0"/>
                </a:solidFill>
              </a:rPr>
              <a:t>Comply</a:t>
            </a:r>
            <a:r>
              <a:rPr lang="en-ZA" b="1" dirty="0">
                <a:solidFill>
                  <a:schemeClr val="tx1"/>
                </a:solidFill>
              </a:rPr>
              <a:t>]</a:t>
            </a:r>
          </a:p>
          <a:p>
            <a:endParaRPr lang="en-ZA" dirty="0">
              <a:solidFill>
                <a:schemeClr val="tx1"/>
              </a:solidFill>
            </a:endParaRPr>
          </a:p>
          <a:p>
            <a:endParaRPr lang="en-ZA" b="1" noProof="0" dirty="0">
              <a:solidFill>
                <a:schemeClr val="tx1"/>
              </a:solidFill>
            </a:endParaRPr>
          </a:p>
          <a:p>
            <a:endParaRPr lang="en-ZA" noProof="0" dirty="0">
              <a:solidFill>
                <a:schemeClr val="tx1"/>
              </a:solidFill>
            </a:endParaRPr>
          </a:p>
          <a:p>
            <a:r>
              <a:rPr lang="en-ZA" sz="1400" noProof="0" dirty="0">
                <a:solidFill>
                  <a:schemeClr val="bg1">
                    <a:lumMod val="50000"/>
                  </a:schemeClr>
                </a:solidFill>
              </a:rPr>
              <a:t>v1204326</a:t>
            </a:r>
            <a:endParaRPr lang="en-ZA" sz="1000" noProof="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6400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C319F-C547-9ED6-39B4-BA28CE342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45D57-80FD-D6F6-A86E-64E37B383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ZA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A715E1-D3D6-5064-3BEE-7DC444BCD6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056671"/>
          </a:xfrm>
          <a:solidFill>
            <a:schemeClr val="tx1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ZA" sz="4000" b="1" noProof="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ZA" sz="13800" b="1" dirty="0">
                <a:solidFill>
                  <a:schemeClr val="bg1"/>
                </a:solidFill>
              </a:rPr>
              <a:t>HCP I</a:t>
            </a:r>
            <a:r>
              <a:rPr lang="en-ZA" sz="13800" b="1" noProof="0" dirty="0" err="1">
                <a:solidFill>
                  <a:schemeClr val="bg1"/>
                </a:solidFill>
              </a:rPr>
              <a:t>nsights</a:t>
            </a:r>
            <a:endParaRPr lang="en-ZA" sz="13800" b="1" noProof="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ZA" sz="7200" b="1" dirty="0">
                <a:solidFill>
                  <a:srgbClr val="FF0000"/>
                </a:solidFill>
              </a:rPr>
              <a:t>Helping Medical Practices</a:t>
            </a:r>
          </a:p>
          <a:p>
            <a:pPr marL="0" indent="0" algn="ctr">
              <a:buNone/>
            </a:pPr>
            <a:endParaRPr lang="en-ZA" sz="13800" b="1" noProof="0" dirty="0">
              <a:solidFill>
                <a:schemeClr val="bg1"/>
              </a:solidFill>
            </a:endParaRPr>
          </a:p>
        </p:txBody>
      </p:sp>
      <p:sp>
        <p:nvSpPr>
          <p:cNvPr id="4" name="Parallelogram 3">
            <a:extLst>
              <a:ext uri="{FF2B5EF4-FFF2-40B4-BE49-F238E27FC236}">
                <a16:creationId xmlns:a16="http://schemas.microsoft.com/office/drawing/2014/main" id="{78EA9025-FDE2-B944-D389-7EDAC224FB2E}"/>
              </a:ext>
            </a:extLst>
          </p:cNvPr>
          <p:cNvSpPr/>
          <p:nvPr/>
        </p:nvSpPr>
        <p:spPr>
          <a:xfrm>
            <a:off x="-303687" y="-1"/>
            <a:ext cx="2507060" cy="1111882"/>
          </a:xfrm>
          <a:prstGeom prst="parallelogram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4887252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>
                <a:solidFill>
                  <a:srgbClr val="7030A0"/>
                </a:solidFill>
              </a:rPr>
              <a:t>The Risks Are Real….</a:t>
            </a:r>
            <a:endParaRPr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/>
              <a:t>Practices</a:t>
            </a:r>
            <a:r>
              <a:rPr dirty="0"/>
              <a:t> face increasing compliance requirements including data protection</a:t>
            </a:r>
            <a:r>
              <a:rPr lang="en-ZA" dirty="0"/>
              <a:t>, cyber resilience </a:t>
            </a:r>
            <a:r>
              <a:rPr dirty="0"/>
              <a:t>and </a:t>
            </a:r>
            <a:r>
              <a:rPr lang="en-ZA" dirty="0"/>
              <a:t>cybersecurity </a:t>
            </a:r>
            <a:r>
              <a:rPr dirty="0"/>
              <a:t>governance.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EEF9CE5-E9D1-E74F-A691-55524B63463C}"/>
              </a:ext>
            </a:extLst>
          </p:cNvPr>
          <p:cNvSpPr txBox="1">
            <a:spLocks/>
          </p:cNvSpPr>
          <p:nvPr/>
        </p:nvSpPr>
        <p:spPr>
          <a:xfrm>
            <a:off x="3454400" y="2428240"/>
            <a:ext cx="4368800" cy="4563478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F0000"/>
              </a:buClr>
              <a:buFont typeface="Wingdings" charset="2"/>
              <a:buChar char="§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457200" rtl="0" eaLnBrk="1" latinLnBrk="0" hangingPunct="1"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defRPr sz="18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b="1" dirty="0">
              <a:solidFill>
                <a:schemeClr val="bg1"/>
              </a:solidFill>
            </a:endParaRP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 Cyberattacks</a:t>
            </a:r>
          </a:p>
          <a:p>
            <a:pPr lvl="1"/>
            <a:endParaRPr lang="en-US" sz="800" b="1" dirty="0">
              <a:solidFill>
                <a:schemeClr val="bg1"/>
              </a:solidFill>
            </a:endParaRP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 Credential compromise</a:t>
            </a:r>
          </a:p>
          <a:p>
            <a:pPr lvl="1"/>
            <a:endParaRPr lang="en-US" sz="800" b="1" dirty="0">
              <a:solidFill>
                <a:schemeClr val="bg1"/>
              </a:solidFill>
            </a:endParaRP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 Social engineering</a:t>
            </a:r>
          </a:p>
          <a:p>
            <a:pPr lvl="1"/>
            <a:endParaRPr lang="en-US" sz="800" b="1" dirty="0">
              <a:solidFill>
                <a:schemeClr val="bg1"/>
              </a:solidFill>
            </a:endParaRP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 Compliance pressure</a:t>
            </a:r>
          </a:p>
          <a:p>
            <a:pPr lvl="1"/>
            <a:endParaRPr lang="en-US" sz="800" b="1" dirty="0">
              <a:solidFill>
                <a:schemeClr val="bg1"/>
              </a:solidFill>
            </a:endParaRPr>
          </a:p>
          <a:p>
            <a:pPr marL="457200" lvl="1" indent="0">
              <a:buNone/>
            </a:pPr>
            <a:r>
              <a:rPr lang="en-US" b="1" dirty="0">
                <a:solidFill>
                  <a:schemeClr val="bg1"/>
                </a:solidFill>
              </a:rPr>
              <a:t>     Ransomware 3.0</a:t>
            </a:r>
          </a:p>
          <a:p>
            <a:pPr marL="457200" lvl="1" indent="0">
              <a:buNone/>
            </a:pPr>
            <a:endParaRPr lang="en-US" sz="800" b="1" dirty="0">
              <a:solidFill>
                <a:schemeClr val="bg1"/>
              </a:solidFill>
            </a:endParaRPr>
          </a:p>
          <a:p>
            <a:pPr marL="457200" lvl="1" indent="0">
              <a:buNone/>
            </a:pPr>
            <a:r>
              <a:rPr lang="en-US" b="1" dirty="0">
                <a:solidFill>
                  <a:schemeClr val="bg1"/>
                </a:solidFill>
              </a:rPr>
              <a:t>     BEC &amp; Scams</a:t>
            </a:r>
          </a:p>
        </p:txBody>
      </p:sp>
      <p:pic>
        <p:nvPicPr>
          <p:cNvPr id="6" name="Graphic 5" descr="Arrow Down with solid fill">
            <a:extLst>
              <a:ext uri="{FF2B5EF4-FFF2-40B4-BE49-F238E27FC236}">
                <a16:creationId xmlns:a16="http://schemas.microsoft.com/office/drawing/2014/main" id="{159CF802-097E-1109-17BA-7D6A17810A6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2173626" y="3700616"/>
            <a:ext cx="1614210" cy="2279690"/>
          </a:xfrm>
          <a:prstGeom prst="rect">
            <a:avLst/>
          </a:prstGeom>
        </p:spPr>
      </p:pic>
      <p:pic>
        <p:nvPicPr>
          <p:cNvPr id="9" name="Picture 8" descr="A yellow triangle sign&#10;&#10;Description automatically generated with medium confidence">
            <a:extLst>
              <a:ext uri="{FF2B5EF4-FFF2-40B4-BE49-F238E27FC236}">
                <a16:creationId xmlns:a16="http://schemas.microsoft.com/office/drawing/2014/main" id="{475807C5-3DC4-7F54-A0B4-E3C5464B65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5757" y="3263896"/>
            <a:ext cx="2645235" cy="1977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10EEE-150D-69CB-315C-A6E95E0F4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ZA" sz="3200" dirty="0" err="1"/>
              <a:t>ComplianceSuite</a:t>
            </a:r>
            <a:r>
              <a:rPr lang="en-ZA" sz="3200" baseline="30000" dirty="0"/>
              <a:t>™</a:t>
            </a:r>
            <a:r>
              <a:rPr lang="en-ZA" sz="3200" dirty="0"/>
              <a:t> for Medical Practices </a:t>
            </a:r>
            <a:br>
              <a:rPr lang="en-ZA" sz="3200" dirty="0"/>
            </a:br>
            <a:r>
              <a:rPr lang="en-ZA" sz="3200" i="1" dirty="0">
                <a:solidFill>
                  <a:schemeClr val="tx1"/>
                </a:solidFill>
              </a:rPr>
              <a:t>Delivers Several Important Benefits:</a:t>
            </a:r>
            <a:endParaRPr lang="en-ZA" sz="4400" i="1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EE35A4-9CDD-62D8-6EBA-880A6DEB4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4562"/>
            <a:ext cx="11338560" cy="5513436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ZA" sz="3300" b="1" dirty="0">
                <a:solidFill>
                  <a:srgbClr val="7030A0"/>
                </a:solidFill>
              </a:rPr>
              <a:t>Protect Patient Information</a:t>
            </a:r>
            <a:br>
              <a:rPr lang="en-ZA" dirty="0"/>
            </a:br>
            <a:r>
              <a:rPr lang="en-ZA" dirty="0"/>
              <a:t>Helps practices manage and safeguard sensitive patient data in line with privacy regulations, reducing the risk of unauthorized disclosure or data breaches.</a:t>
            </a:r>
          </a:p>
          <a:p>
            <a:endParaRPr lang="en-ZA" b="1" dirty="0"/>
          </a:p>
          <a:p>
            <a:pPr marL="0" indent="0">
              <a:buNone/>
            </a:pPr>
            <a:r>
              <a:rPr lang="en-ZA" sz="3300" b="1" dirty="0">
                <a:solidFill>
                  <a:srgbClr val="7030A0"/>
                </a:solidFill>
              </a:rPr>
              <a:t>Simplify POPIA Compliance</a:t>
            </a:r>
            <a:br>
              <a:rPr lang="en-ZA" dirty="0"/>
            </a:br>
            <a:r>
              <a:rPr lang="en-ZA" dirty="0"/>
              <a:t>Helps medical practices align with the requirements of the Protection of Personal Information Act through structured processes, documentation management, and compliance tracking.</a:t>
            </a:r>
          </a:p>
          <a:p>
            <a:endParaRPr lang="en-ZA" b="1" dirty="0"/>
          </a:p>
          <a:p>
            <a:pPr marL="0" indent="0">
              <a:buNone/>
            </a:pPr>
            <a:r>
              <a:rPr lang="en-ZA" sz="3300" b="1" dirty="0">
                <a:solidFill>
                  <a:srgbClr val="7030A0"/>
                </a:solidFill>
              </a:rPr>
              <a:t>Improve Governance and Risk Management</a:t>
            </a:r>
            <a:br>
              <a:rPr lang="en-ZA" dirty="0"/>
            </a:br>
            <a:r>
              <a:rPr lang="en-ZA" dirty="0"/>
              <a:t>Practices gain improved visibility of compliance risks, policies, and controls required to support responsible patient information management.</a:t>
            </a:r>
          </a:p>
          <a:p>
            <a:endParaRPr lang="en-ZA" b="1" dirty="0"/>
          </a:p>
          <a:p>
            <a:pPr marL="0" indent="0">
              <a:buNone/>
            </a:pPr>
            <a:r>
              <a:rPr lang="en-ZA" sz="3300" b="1" dirty="0">
                <a:solidFill>
                  <a:srgbClr val="7030A0"/>
                </a:solidFill>
              </a:rPr>
              <a:t>Audit Readiness and Documentation Management</a:t>
            </a:r>
            <a:br>
              <a:rPr lang="en-ZA" dirty="0"/>
            </a:br>
            <a:r>
              <a:rPr lang="en-ZA" dirty="0"/>
              <a:t>Provides a tool for their local repository for policies, procedures, compliance documentation, and evidence required for regulatory audits or assessments.</a:t>
            </a:r>
          </a:p>
          <a:p>
            <a:endParaRPr lang="en-ZA" b="1" dirty="0"/>
          </a:p>
          <a:p>
            <a:pPr marL="0" indent="0">
              <a:buNone/>
            </a:pPr>
            <a:r>
              <a:rPr lang="en-ZA" sz="3300" b="1" dirty="0">
                <a:solidFill>
                  <a:srgbClr val="7030A0"/>
                </a:solidFill>
              </a:rPr>
              <a:t>Reduce Administrative Burden</a:t>
            </a:r>
            <a:br>
              <a:rPr lang="en-ZA" dirty="0"/>
            </a:br>
            <a:r>
              <a:rPr lang="en-ZA" dirty="0"/>
              <a:t>By automating compliance processes and providing clear workflows, </a:t>
            </a:r>
            <a:r>
              <a:rPr lang="en-ZA" dirty="0" err="1"/>
              <a:t>ComplianceSuite</a:t>
            </a:r>
            <a:r>
              <a:rPr lang="en-ZA" dirty="0"/>
              <a:t> allows medical professionals and practice administrators to focus on patient care while maintaining regulatory compliance.</a:t>
            </a:r>
          </a:p>
          <a:p>
            <a:endParaRPr lang="en-ZA" b="1" dirty="0"/>
          </a:p>
          <a:p>
            <a:pPr marL="0" indent="0">
              <a:buNone/>
            </a:pPr>
            <a:r>
              <a:rPr lang="en-ZA" sz="3300" b="1" dirty="0">
                <a:solidFill>
                  <a:srgbClr val="7030A0"/>
                </a:solidFill>
              </a:rPr>
              <a:t>Enabling Practical Compliance for Healthcare Providers</a:t>
            </a:r>
            <a:endParaRPr lang="en-ZA" sz="3300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ZA" dirty="0"/>
              <a:t>Developed to provide healthcare organizations with a practical solution that simplifies compliance management while helping protect patient data and maintain trust.</a:t>
            </a:r>
          </a:p>
        </p:txBody>
      </p:sp>
    </p:spTree>
    <p:extLst>
      <p:ext uri="{BB962C8B-B14F-4D97-AF65-F5344CB8AC3E}">
        <p14:creationId xmlns:p14="http://schemas.microsoft.com/office/powerpoint/2010/main" val="17858618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747E68-98FE-D477-3E9C-65FCC0A0E8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hite puzzle with one red piece">
            <a:extLst>
              <a:ext uri="{FF2B5EF4-FFF2-40B4-BE49-F238E27FC236}">
                <a16:creationId xmlns:a16="http://schemas.microsoft.com/office/drawing/2014/main" id="{8F4ADB09-81EA-80BF-DD54-B6C0CFB3C6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928" y="-196676"/>
            <a:ext cx="5199823" cy="29249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B7DB2C7-4E0C-3C91-1251-24B301E8FCE5}"/>
              </a:ext>
            </a:extLst>
          </p:cNvPr>
          <p:cNvSpPr txBox="1"/>
          <p:nvPr/>
        </p:nvSpPr>
        <p:spPr>
          <a:xfrm>
            <a:off x="1" y="-72542"/>
            <a:ext cx="7852294" cy="2800767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just"/>
            <a:endParaRPr lang="en-ZA" sz="800" b="1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r"/>
            <a:r>
              <a:rPr lang="en-ZA" sz="32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ComplianceSuite</a:t>
            </a:r>
            <a:r>
              <a:rPr lang="en-ZA" sz="3200" baseline="300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™ </a:t>
            </a:r>
            <a:r>
              <a:rPr lang="en-ZA" sz="32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for Medical Practice is a </a:t>
            </a:r>
          </a:p>
          <a:p>
            <a:pPr algn="r"/>
            <a:r>
              <a:rPr lang="en-ZA" sz="32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key </a:t>
            </a:r>
            <a:r>
              <a:rPr lang="en-ZA" sz="32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piece of the puzzle </a:t>
            </a:r>
            <a:r>
              <a:rPr lang="en-ZA" sz="32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to </a:t>
            </a:r>
          </a:p>
          <a:p>
            <a:pPr algn="r"/>
            <a:r>
              <a:rPr lang="en-ZA" sz="32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improve your practice’s </a:t>
            </a:r>
          </a:p>
          <a:p>
            <a:pPr algn="r"/>
            <a:r>
              <a:rPr lang="en-ZA" sz="32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cybersecurity compliance </a:t>
            </a:r>
          </a:p>
          <a:p>
            <a:pPr algn="r"/>
            <a:r>
              <a:rPr lang="en-ZA" sz="32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posture and </a:t>
            </a:r>
            <a:r>
              <a:rPr lang="en-ZA" sz="3200" b="1" dirty="0">
                <a:solidFill>
                  <a:srgbClr val="FFFF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Reduce Risk</a:t>
            </a:r>
            <a:r>
              <a:rPr lang="en-ZA" sz="32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  <a:p>
            <a:pPr algn="just"/>
            <a:endParaRPr lang="en-ZA" sz="800" dirty="0">
              <a:solidFill>
                <a:schemeClr val="bg1"/>
              </a:solidFill>
            </a:endParaRPr>
          </a:p>
        </p:txBody>
      </p:sp>
      <p:pic>
        <p:nvPicPr>
          <p:cNvPr id="9" name="Picture 2" descr="Compliance (GRC) - Qualified Audit Academy">
            <a:extLst>
              <a:ext uri="{FF2B5EF4-FFF2-40B4-BE49-F238E27FC236}">
                <a16:creationId xmlns:a16="http://schemas.microsoft.com/office/drawing/2014/main" id="{C9C644CA-0B31-19F7-139C-82974ECCC8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770" y="3429000"/>
            <a:ext cx="3263442" cy="2804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3A739A0-A0C8-9D49-5018-B4017831D814}"/>
              </a:ext>
            </a:extLst>
          </p:cNvPr>
          <p:cNvSpPr/>
          <p:nvPr/>
        </p:nvSpPr>
        <p:spPr>
          <a:xfrm>
            <a:off x="1674563" y="6489970"/>
            <a:ext cx="7689773" cy="1563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1" name="Arrow: Striped Right 10">
            <a:extLst>
              <a:ext uri="{FF2B5EF4-FFF2-40B4-BE49-F238E27FC236}">
                <a16:creationId xmlns:a16="http://schemas.microsoft.com/office/drawing/2014/main" id="{DDC96EAE-639A-3259-7E97-D89540578D9E}"/>
              </a:ext>
            </a:extLst>
          </p:cNvPr>
          <p:cNvSpPr/>
          <p:nvPr/>
        </p:nvSpPr>
        <p:spPr>
          <a:xfrm>
            <a:off x="6361607" y="4510256"/>
            <a:ext cx="2077163" cy="1015663"/>
          </a:xfrm>
          <a:prstGeom prst="stripedRight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B59AAF-36D0-4B6B-F328-FA9AC12D5D5A}"/>
              </a:ext>
            </a:extLst>
          </p:cNvPr>
          <p:cNvSpPr txBox="1"/>
          <p:nvPr/>
        </p:nvSpPr>
        <p:spPr>
          <a:xfrm>
            <a:off x="1" y="3119503"/>
            <a:ext cx="7852294" cy="95410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ZA" sz="28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Helping You Achieve  </a:t>
            </a:r>
          </a:p>
          <a:p>
            <a:pPr algn="ctr"/>
            <a:r>
              <a:rPr lang="en-ZA" sz="2800" b="1" dirty="0">
                <a:solidFill>
                  <a:srgbClr val="FFFF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“Audit Readiness</a:t>
            </a:r>
            <a:r>
              <a:rPr lang="en-ZA" sz="2800" b="1" i="1" dirty="0">
                <a:solidFill>
                  <a:srgbClr val="FFFF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”.</a:t>
            </a:r>
            <a:endParaRPr lang="en-ZA" sz="3200" i="1" dirty="0">
              <a:solidFill>
                <a:srgbClr val="FFFF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AE125C7-7B96-6E23-B4F5-5E51D2F222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083427"/>
              </p:ext>
            </p:extLst>
          </p:nvPr>
        </p:nvGraphicFramePr>
        <p:xfrm>
          <a:off x="1971402" y="4276407"/>
          <a:ext cx="3909492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09492">
                  <a:extLst>
                    <a:ext uri="{9D8B030D-6E8A-4147-A177-3AD203B41FA5}">
                      <a16:colId xmlns:a16="http://schemas.microsoft.com/office/drawing/2014/main" val="3516179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ZA" dirty="0"/>
                        <a:t>Our Focus on Value Delivery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4065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ZA" dirty="0"/>
                        <a:t>Ongoing Management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4713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ZA" dirty="0"/>
                        <a:t>Compliance-aligned Controls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8594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ZA" dirty="0"/>
                        <a:t>Reporting and Evidence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93894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840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AD5DD8-2411-36BB-CF5B-EE46803F5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91439"/>
            <a:ext cx="10972800" cy="1208700"/>
          </a:xfrm>
        </p:spPr>
        <p:txBody>
          <a:bodyPr>
            <a:normAutofit/>
          </a:bodyPr>
          <a:lstStyle/>
          <a:p>
            <a:r>
              <a:rPr lang="en-ZA" dirty="0"/>
              <a:t>“Audit-Ready” </a:t>
            </a:r>
            <a:br>
              <a:rPr lang="en-ZA" dirty="0"/>
            </a:br>
            <a:r>
              <a:rPr lang="en-ZA" sz="2800" i="1" dirty="0">
                <a:solidFill>
                  <a:srgbClr val="7030A0"/>
                </a:solidFill>
              </a:rPr>
              <a:t>Exhibit of Compliance &amp; Governance Reporting</a:t>
            </a:r>
            <a:endParaRPr lang="en-ZA" i="1" dirty="0">
              <a:solidFill>
                <a:srgbClr val="7030A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1E5F64-0998-062E-8E50-2C332F29EA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977" y="1463040"/>
            <a:ext cx="3964868" cy="4937760"/>
          </a:xfrm>
          <a:prstGeom prst="rect">
            <a:avLst/>
          </a:prstGeom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8976428-7809-5ECE-5821-AEC1590AA1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652599" y="1442381"/>
            <a:ext cx="4565809" cy="49377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975271E-882B-6E04-7664-F1839FFB35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3040" y="1174521"/>
            <a:ext cx="6603853" cy="52469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BF96C83-E17C-67E1-B142-EA2CB956D9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6904" y="1284855"/>
            <a:ext cx="3948982" cy="232223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3FE8B6A-5749-AE95-F4E2-1CB5D939F9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25842" y="4250909"/>
            <a:ext cx="3964868" cy="238309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8CD8E00-006D-5D5B-C09E-5E8F3DFDA79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11243" y="1053061"/>
            <a:ext cx="3711020" cy="548985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019896E-DE8F-BDD5-D152-FE21DCCD0C7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17444" y="87213"/>
            <a:ext cx="3922323" cy="378374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C313040-B07C-A090-5288-A9D27F91C4B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15097" y="1543070"/>
            <a:ext cx="3625255" cy="270602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50B9491-EBD3-0CBB-E762-9582CA58767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15097" y="2679512"/>
            <a:ext cx="3616926" cy="262598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331A77D-3D96-946E-7E5E-64CBB1D8F754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r="9916"/>
          <a:stretch>
            <a:fillRect/>
          </a:stretch>
        </p:blipFill>
        <p:spPr>
          <a:xfrm>
            <a:off x="8153783" y="4845306"/>
            <a:ext cx="3882893" cy="1136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41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500"/>
                            </p:stCondLst>
                            <p:childTnLst>
                              <p:par>
                                <p:cTn id="4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799540">
            <a:off x="-2055651" y="-5590942"/>
            <a:ext cx="7085079" cy="7721103"/>
          </a:xfrm>
          <a:custGeom>
            <a:avLst/>
            <a:gdLst/>
            <a:ahLst/>
            <a:cxnLst/>
            <a:rect l="l" t="t" r="r" b="b"/>
            <a:pathLst>
              <a:path w="12335518" h="12335518">
                <a:moveTo>
                  <a:pt x="0" y="0"/>
                </a:moveTo>
                <a:lnTo>
                  <a:pt x="12335517" y="0"/>
                </a:lnTo>
                <a:lnTo>
                  <a:pt x="12335517" y="12335518"/>
                </a:lnTo>
                <a:lnTo>
                  <a:pt x="0" y="1233551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 sz="1200" dirty="0"/>
          </a:p>
        </p:txBody>
      </p:sp>
      <p:sp>
        <p:nvSpPr>
          <p:cNvPr id="4" name="TextBox 4"/>
          <p:cNvSpPr txBox="1"/>
          <p:nvPr/>
        </p:nvSpPr>
        <p:spPr>
          <a:xfrm>
            <a:off x="447600" y="44085"/>
            <a:ext cx="5648400" cy="1616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533"/>
              </a:lnSpc>
              <a:spcBef>
                <a:spcPct val="0"/>
              </a:spcBef>
            </a:pPr>
            <a:r>
              <a:rPr lang="en-US" sz="4666" b="1" dirty="0">
                <a:solidFill>
                  <a:srgbClr val="FFFFFF"/>
                </a:solidFill>
                <a:latin typeface="Montserrat Classic Bold"/>
              </a:rPr>
              <a:t>Small HCP </a:t>
            </a:r>
          </a:p>
          <a:p>
            <a:pPr>
              <a:lnSpc>
                <a:spcPts val="6533"/>
              </a:lnSpc>
              <a:spcBef>
                <a:spcPct val="0"/>
              </a:spcBef>
            </a:pPr>
            <a:r>
              <a:rPr lang="en-US" sz="4666" b="1" dirty="0">
                <a:solidFill>
                  <a:srgbClr val="FFFFFF"/>
                </a:solidFill>
                <a:latin typeface="Montserrat Classic Bold"/>
              </a:rPr>
              <a:t>Challenges </a:t>
            </a:r>
          </a:p>
        </p:txBody>
      </p:sp>
      <p:sp>
        <p:nvSpPr>
          <p:cNvPr id="16" name="TextBox 6">
            <a:extLst>
              <a:ext uri="{FF2B5EF4-FFF2-40B4-BE49-F238E27FC236}">
                <a16:creationId xmlns:a16="http://schemas.microsoft.com/office/drawing/2014/main" id="{72A027F0-F2CA-301E-42D2-1D9927029402}"/>
              </a:ext>
            </a:extLst>
          </p:cNvPr>
          <p:cNvSpPr txBox="1"/>
          <p:nvPr/>
        </p:nvSpPr>
        <p:spPr>
          <a:xfrm>
            <a:off x="2046312" y="3599302"/>
            <a:ext cx="3783956" cy="227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7882" lvl="1" indent="-143941">
              <a:lnSpc>
                <a:spcPts val="1867"/>
              </a:lnSpc>
              <a:buFont typeface="Arial"/>
              <a:buChar char="•"/>
            </a:pPr>
            <a:r>
              <a:rPr lang="en-US" sz="1333" dirty="0">
                <a:solidFill>
                  <a:srgbClr val="000000"/>
                </a:solidFill>
                <a:latin typeface="Montserrat Classic"/>
              </a:rPr>
              <a:t>Limited internal expertise </a:t>
            </a:r>
            <a:endParaRPr lang="en-US" sz="1333" dirty="0">
              <a:solidFill>
                <a:srgbClr val="0070C0"/>
              </a:solidFill>
              <a:latin typeface="Montserrat Classic"/>
            </a:endParaRPr>
          </a:p>
        </p:txBody>
      </p:sp>
      <p:sp>
        <p:nvSpPr>
          <p:cNvPr id="17" name="TextBox 7">
            <a:extLst>
              <a:ext uri="{FF2B5EF4-FFF2-40B4-BE49-F238E27FC236}">
                <a16:creationId xmlns:a16="http://schemas.microsoft.com/office/drawing/2014/main" id="{7991D03C-93AC-BD55-487E-6AAA0E04A4CC}"/>
              </a:ext>
            </a:extLst>
          </p:cNvPr>
          <p:cNvSpPr txBox="1"/>
          <p:nvPr/>
        </p:nvSpPr>
        <p:spPr>
          <a:xfrm>
            <a:off x="2046312" y="2752837"/>
            <a:ext cx="3783956" cy="6960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 b="1" dirty="0">
                <a:solidFill>
                  <a:srgbClr val="7030A0"/>
                </a:solidFill>
                <a:latin typeface="Montserrat Classic Bold"/>
              </a:rPr>
              <a:t>CHALLENGE  #1                            </a:t>
            </a:r>
            <a:r>
              <a:rPr lang="en-US" sz="2000" dirty="0">
                <a:solidFill>
                  <a:srgbClr val="FF0000"/>
                </a:solidFill>
                <a:latin typeface="Montserrat Classic Bold"/>
              </a:rPr>
              <a:t>Resource</a:t>
            </a:r>
          </a:p>
        </p:txBody>
      </p:sp>
      <p:sp>
        <p:nvSpPr>
          <p:cNvPr id="19" name="TextBox 6">
            <a:extLst>
              <a:ext uri="{FF2B5EF4-FFF2-40B4-BE49-F238E27FC236}">
                <a16:creationId xmlns:a16="http://schemas.microsoft.com/office/drawing/2014/main" id="{9B73E92D-E318-88DC-D73A-0668BD2A3CD4}"/>
              </a:ext>
            </a:extLst>
          </p:cNvPr>
          <p:cNvSpPr txBox="1"/>
          <p:nvPr/>
        </p:nvSpPr>
        <p:spPr>
          <a:xfrm>
            <a:off x="2046312" y="5266486"/>
            <a:ext cx="3783956" cy="227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7882" lvl="1" indent="-143941">
              <a:lnSpc>
                <a:spcPts val="1867"/>
              </a:lnSpc>
              <a:buFont typeface="Arial"/>
              <a:buChar char="•"/>
            </a:pPr>
            <a:r>
              <a:rPr lang="en-US" sz="1333" dirty="0">
                <a:solidFill>
                  <a:srgbClr val="000000"/>
                </a:solidFill>
                <a:latin typeface="Montserrat Classic"/>
              </a:rPr>
              <a:t>Audit readiness difficulties</a:t>
            </a:r>
          </a:p>
        </p:txBody>
      </p:sp>
      <p:sp>
        <p:nvSpPr>
          <p:cNvPr id="20" name="TextBox 7">
            <a:extLst>
              <a:ext uri="{FF2B5EF4-FFF2-40B4-BE49-F238E27FC236}">
                <a16:creationId xmlns:a16="http://schemas.microsoft.com/office/drawing/2014/main" id="{6C2B2AF3-B5B4-E4E6-82D2-B3FBAC0384F0}"/>
              </a:ext>
            </a:extLst>
          </p:cNvPr>
          <p:cNvSpPr txBox="1"/>
          <p:nvPr/>
        </p:nvSpPr>
        <p:spPr>
          <a:xfrm>
            <a:off x="2046312" y="4420021"/>
            <a:ext cx="3783956" cy="6960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 b="1" dirty="0">
                <a:solidFill>
                  <a:srgbClr val="7030A0"/>
                </a:solidFill>
                <a:latin typeface="Montserrat Classic Bold"/>
              </a:rPr>
              <a:t>CHALLENGE  #3                           </a:t>
            </a:r>
            <a:r>
              <a:rPr lang="en-US" sz="2000" dirty="0">
                <a:solidFill>
                  <a:srgbClr val="7030A0"/>
                </a:solidFill>
                <a:latin typeface="Montserrat Classic Bold"/>
              </a:rPr>
              <a:t>         </a:t>
            </a:r>
            <a:r>
              <a:rPr lang="en-US" sz="2000" dirty="0">
                <a:solidFill>
                  <a:srgbClr val="FF0000"/>
                </a:solidFill>
                <a:latin typeface="Montserrat Classic Bold"/>
              </a:rPr>
              <a:t>Reactive </a:t>
            </a:r>
          </a:p>
        </p:txBody>
      </p:sp>
      <p:sp>
        <p:nvSpPr>
          <p:cNvPr id="22" name="TextBox 6">
            <a:extLst>
              <a:ext uri="{FF2B5EF4-FFF2-40B4-BE49-F238E27FC236}">
                <a16:creationId xmlns:a16="http://schemas.microsoft.com/office/drawing/2014/main" id="{1C5ECB61-780B-F8B3-D43E-0D2B07030A7A}"/>
              </a:ext>
            </a:extLst>
          </p:cNvPr>
          <p:cNvSpPr txBox="1"/>
          <p:nvPr/>
        </p:nvSpPr>
        <p:spPr>
          <a:xfrm>
            <a:off x="6903686" y="3593583"/>
            <a:ext cx="4093244" cy="227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7882" lvl="1" indent="-143941">
              <a:lnSpc>
                <a:spcPts val="1867"/>
              </a:lnSpc>
              <a:buFont typeface="Arial"/>
              <a:buChar char="•"/>
            </a:pPr>
            <a:r>
              <a:rPr lang="en-US" sz="1333" dirty="0">
                <a:solidFill>
                  <a:srgbClr val="000000"/>
                </a:solidFill>
                <a:latin typeface="Montserrat Classic"/>
              </a:rPr>
              <a:t>HPCSA &amp; POPIA regulatory landscape</a:t>
            </a:r>
          </a:p>
        </p:txBody>
      </p:sp>
      <p:sp>
        <p:nvSpPr>
          <p:cNvPr id="23" name="TextBox 7">
            <a:extLst>
              <a:ext uri="{FF2B5EF4-FFF2-40B4-BE49-F238E27FC236}">
                <a16:creationId xmlns:a16="http://schemas.microsoft.com/office/drawing/2014/main" id="{8270E1E1-B644-FBFA-A700-32083688C570}"/>
              </a:ext>
            </a:extLst>
          </p:cNvPr>
          <p:cNvSpPr txBox="1"/>
          <p:nvPr/>
        </p:nvSpPr>
        <p:spPr>
          <a:xfrm>
            <a:off x="6903686" y="2747118"/>
            <a:ext cx="3783956" cy="6960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 b="1" dirty="0">
                <a:solidFill>
                  <a:srgbClr val="7030A0"/>
                </a:solidFill>
                <a:latin typeface="Montserrat Classic Bold"/>
              </a:rPr>
              <a:t>CHALLENGE  #2                            </a:t>
            </a:r>
            <a:r>
              <a:rPr lang="en-US" sz="2000" dirty="0">
                <a:solidFill>
                  <a:srgbClr val="FF0000"/>
                </a:solidFill>
                <a:latin typeface="Montserrat Classic Bold"/>
              </a:rPr>
              <a:t>Regulation</a:t>
            </a:r>
          </a:p>
        </p:txBody>
      </p:sp>
      <p:sp>
        <p:nvSpPr>
          <p:cNvPr id="25" name="TextBox 6">
            <a:extLst>
              <a:ext uri="{FF2B5EF4-FFF2-40B4-BE49-F238E27FC236}">
                <a16:creationId xmlns:a16="http://schemas.microsoft.com/office/drawing/2014/main" id="{96C08678-2B8D-6C08-91A3-C10382A8FDAD}"/>
              </a:ext>
            </a:extLst>
          </p:cNvPr>
          <p:cNvSpPr txBox="1"/>
          <p:nvPr/>
        </p:nvSpPr>
        <p:spPr>
          <a:xfrm>
            <a:off x="6903686" y="5266486"/>
            <a:ext cx="4602514" cy="227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7882" lvl="1" indent="-143941">
              <a:lnSpc>
                <a:spcPts val="1867"/>
              </a:lnSpc>
              <a:buFont typeface="Arial"/>
              <a:buChar char="•"/>
            </a:pPr>
            <a:r>
              <a:rPr lang="en-US" sz="1333" dirty="0">
                <a:solidFill>
                  <a:srgbClr val="000000"/>
                </a:solidFill>
                <a:latin typeface="Montserrat Classic"/>
              </a:rPr>
              <a:t>Lacking robust essential controls</a:t>
            </a:r>
          </a:p>
        </p:txBody>
      </p:sp>
      <p:sp>
        <p:nvSpPr>
          <p:cNvPr id="26" name="TextBox 7">
            <a:extLst>
              <a:ext uri="{FF2B5EF4-FFF2-40B4-BE49-F238E27FC236}">
                <a16:creationId xmlns:a16="http://schemas.microsoft.com/office/drawing/2014/main" id="{8B8C1326-013A-460B-454A-DC0985DB6177}"/>
              </a:ext>
            </a:extLst>
          </p:cNvPr>
          <p:cNvSpPr txBox="1"/>
          <p:nvPr/>
        </p:nvSpPr>
        <p:spPr>
          <a:xfrm>
            <a:off x="6903686" y="4468916"/>
            <a:ext cx="3509044" cy="6960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 b="1" dirty="0">
                <a:solidFill>
                  <a:srgbClr val="7030A0"/>
                </a:solidFill>
                <a:latin typeface="Montserrat Classic Bold"/>
              </a:rPr>
              <a:t>CHALLENGE  #4                            </a:t>
            </a:r>
            <a:r>
              <a:rPr lang="en-US" sz="2000" dirty="0">
                <a:solidFill>
                  <a:srgbClr val="FF0000"/>
                </a:solidFill>
                <a:latin typeface="Montserrat Classic Bold"/>
              </a:rPr>
              <a:t>Vulnerable </a:t>
            </a:r>
          </a:p>
        </p:txBody>
      </p:sp>
    </p:spTree>
    <p:extLst>
      <p:ext uri="{BB962C8B-B14F-4D97-AF65-F5344CB8AC3E}">
        <p14:creationId xmlns:p14="http://schemas.microsoft.com/office/powerpoint/2010/main" val="282785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  <p:bldP spid="20" grpId="0"/>
      <p:bldP spid="22" grpId="0"/>
      <p:bldP spid="23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rgbClr val="7030A0"/>
                </a:solidFill>
              </a:rPr>
              <a:t>POPIA Compliance for Medical Practices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6000" dirty="0"/>
              <a:t>How healthcare providers can </a:t>
            </a:r>
            <a:r>
              <a:rPr sz="6000" b="1" dirty="0"/>
              <a:t>protect patient data </a:t>
            </a:r>
            <a:r>
              <a:rPr sz="6000" dirty="0"/>
              <a:t>and maintain </a:t>
            </a:r>
            <a:r>
              <a:rPr sz="6000" b="1" dirty="0"/>
              <a:t>regulatory compliance</a:t>
            </a:r>
            <a:r>
              <a:rPr lang="en-ZA" sz="6000" dirty="0"/>
              <a:t>.</a:t>
            </a:r>
            <a:endParaRPr sz="6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rgbClr val="7030A0"/>
                </a:solidFill>
              </a:rPr>
              <a:t>Why POPIA Matters in Healthcare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6000" dirty="0"/>
              <a:t>Medical practices process highly sensitive personal and health information.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rgbClr val="7030A0"/>
                </a:solidFill>
              </a:rPr>
              <a:t>Regulatory Expectations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sz="6000" dirty="0"/>
              <a:t>Practices must demonstrate responsible handling of patient data and proper governance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rgbClr val="7030A0"/>
                </a:solidFill>
              </a:rPr>
              <a:t>Common Compliance Risks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sz="5400" dirty="0"/>
              <a:t>Unsecured patient records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sz="5400" dirty="0"/>
              <a:t>Weak access controls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sz="5400" dirty="0"/>
              <a:t>Limited staff awareness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sz="5400" dirty="0"/>
              <a:t>Lack of compliance documentation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rgbClr val="7030A0"/>
                </a:solidFill>
              </a:rPr>
              <a:t>Best Practices for Medical Practices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5400" dirty="0"/>
              <a:t>Appoint an Information Officer</a:t>
            </a:r>
          </a:p>
          <a:p>
            <a:r>
              <a:rPr sz="5400" dirty="0"/>
              <a:t>Implement privacy policies</a:t>
            </a:r>
          </a:p>
          <a:p>
            <a:r>
              <a:rPr sz="5400" dirty="0"/>
              <a:t>Train staff</a:t>
            </a:r>
          </a:p>
          <a:p>
            <a:r>
              <a:rPr sz="5400" dirty="0"/>
              <a:t>Secure patient records</a:t>
            </a:r>
            <a:r>
              <a:rPr lang="en-ZA" sz="5400" dirty="0"/>
              <a:t> </a:t>
            </a:r>
          </a:p>
          <a:p>
            <a:pPr marL="457200" lvl="1" indent="0">
              <a:buNone/>
            </a:pPr>
            <a:r>
              <a:rPr lang="en-ZA" sz="4400" i="1" dirty="0"/>
              <a:t>- with evidence of doing so…</a:t>
            </a:r>
            <a:endParaRPr sz="4400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rgbClr val="7030A0"/>
                </a:solidFill>
              </a:rPr>
              <a:t>How </a:t>
            </a:r>
            <a:r>
              <a:rPr dirty="0" err="1">
                <a:solidFill>
                  <a:srgbClr val="7030A0"/>
                </a:solidFill>
              </a:rPr>
              <a:t>ComplianceSuite</a:t>
            </a:r>
            <a:r>
              <a:rPr lang="en-ZA" baseline="30000" dirty="0">
                <a:solidFill>
                  <a:srgbClr val="7030A0"/>
                </a:solidFill>
              </a:rPr>
              <a:t>™</a:t>
            </a:r>
            <a:r>
              <a:rPr dirty="0">
                <a:solidFill>
                  <a:srgbClr val="7030A0"/>
                </a:solidFill>
              </a:rPr>
              <a:t> Helps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en-ZA" sz="5400" dirty="0"/>
              <a:t>Improved</a:t>
            </a:r>
            <a:r>
              <a:rPr sz="5400" dirty="0"/>
              <a:t> compliance management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sz="5400" dirty="0"/>
              <a:t>POPIA frameworks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sz="5400" dirty="0"/>
              <a:t>Risk tracking</a:t>
            </a:r>
            <a:endParaRPr lang="en-ZA" sz="5400" dirty="0"/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en-ZA" sz="5400" dirty="0"/>
              <a:t>Effective tooling</a:t>
            </a:r>
            <a:endParaRPr sz="5400" dirty="0"/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sz="5400" dirty="0"/>
              <a:t>Audit readiness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11F4EBA-E14E-AF0E-EA9A-A5221BD5DD90}"/>
              </a:ext>
            </a:extLst>
          </p:cNvPr>
          <p:cNvSpPr txBox="1">
            <a:spLocks/>
          </p:cNvSpPr>
          <p:nvPr/>
        </p:nvSpPr>
        <p:spPr>
          <a:xfrm>
            <a:off x="7315200" y="3913321"/>
            <a:ext cx="4998720" cy="2060759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F0000"/>
              </a:buClr>
              <a:buFont typeface="Wingdings" charset="2"/>
              <a:buChar char="§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457200" rtl="0" eaLnBrk="1" latinLnBrk="0" hangingPunct="1"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defRPr sz="18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en-ZA" sz="3600" b="1" dirty="0">
                <a:solidFill>
                  <a:srgbClr val="FFFFCC"/>
                </a:solidFill>
              </a:rPr>
              <a:t>All-in-One Value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ZA" sz="3600" b="1" dirty="0">
                <a:solidFill>
                  <a:srgbClr val="FFFFCC"/>
                </a:solidFill>
              </a:rPr>
              <a:t>Affordable-Investment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ZA" sz="3600" b="1" dirty="0">
                <a:solidFill>
                  <a:srgbClr val="FFFFCC"/>
                </a:solidFill>
              </a:rPr>
              <a:t>Provable ROI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rgbClr val="7030A0"/>
                </a:solidFill>
              </a:rPr>
              <a:t>Next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5400" dirty="0"/>
              <a:t>Conduct a POPI</a:t>
            </a:r>
            <a:r>
              <a:rPr lang="en-ZA" sz="5400" dirty="0"/>
              <a:t>A</a:t>
            </a:r>
            <a:r>
              <a:rPr sz="5400" dirty="0"/>
              <a:t> </a:t>
            </a:r>
            <a:r>
              <a:rPr lang="en-ZA" sz="5400" b="1" dirty="0">
                <a:solidFill>
                  <a:srgbClr val="FF0000"/>
                </a:solidFill>
              </a:rPr>
              <a:t>+ </a:t>
            </a:r>
            <a:r>
              <a:rPr lang="en-ZA" sz="5400" dirty="0"/>
              <a:t>Cybersecurity </a:t>
            </a:r>
            <a:r>
              <a:rPr sz="5400" dirty="0"/>
              <a:t>risk assessment and implement structured compliance management.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41771</TotalTime>
  <Words>461</Words>
  <Application>Microsoft Office PowerPoint</Application>
  <PresentationFormat>Widescreen</PresentationFormat>
  <Paragraphs>90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Lato</vt:lpstr>
      <vt:lpstr>Montserrat Classic</vt:lpstr>
      <vt:lpstr>Montserrat Classic Bold</vt:lpstr>
      <vt:lpstr>Wingdings</vt:lpstr>
      <vt:lpstr>Office Theme</vt:lpstr>
      <vt:lpstr>ComplianceSuite™</vt:lpstr>
      <vt:lpstr>PowerPoint Presentation</vt:lpstr>
      <vt:lpstr>POPIA Compliance for Medical Practices</vt:lpstr>
      <vt:lpstr>Why POPIA Matters in Healthcare</vt:lpstr>
      <vt:lpstr>Regulatory Expectations</vt:lpstr>
      <vt:lpstr>Common Compliance Risks</vt:lpstr>
      <vt:lpstr>Best Practices for Medical Practices</vt:lpstr>
      <vt:lpstr>How ComplianceSuite™ Helps</vt:lpstr>
      <vt:lpstr>Next Steps</vt:lpstr>
      <vt:lpstr>PowerPoint Presentation</vt:lpstr>
      <vt:lpstr>The Risks Are Real….</vt:lpstr>
      <vt:lpstr>ComplianceSuite™ for Medical Practices  Delivers Several Important Benefits:</vt:lpstr>
      <vt:lpstr>PowerPoint Presentation</vt:lpstr>
      <vt:lpstr>“Audit-Ready”  Exhibit of Compliance &amp; Governance Reporting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 user</dc:creator>
  <cp:lastModifiedBy>Amit Parbhucharan</cp:lastModifiedBy>
  <cp:revision>685</cp:revision>
  <cp:lastPrinted>2021-11-26T08:28:13Z</cp:lastPrinted>
  <dcterms:created xsi:type="dcterms:W3CDTF">2013-04-23T18:32:23Z</dcterms:created>
  <dcterms:modified xsi:type="dcterms:W3CDTF">2026-04-12T07:38:08Z</dcterms:modified>
</cp:coreProperties>
</file>