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679" r:id="rId2"/>
    <p:sldId id="672" r:id="rId3"/>
    <p:sldId id="678" r:id="rId4"/>
  </p:sldIdLst>
  <p:sldSz cx="6858000" cy="9906000" type="A4"/>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4F8"/>
    <a:srgbClr val="FFFFFF"/>
    <a:srgbClr val="616161"/>
    <a:srgbClr val="FFFFCC"/>
    <a:srgbClr val="00449E"/>
    <a:srgbClr val="0000FF"/>
    <a:srgbClr val="0072CE"/>
    <a:srgbClr val="6AAE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napToObjects="1">
      <p:cViewPr>
        <p:scale>
          <a:sx n="80" d="100"/>
          <a:sy n="80" d="100"/>
        </p:scale>
        <p:origin x="2098" y="-145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ZA"/>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92805B60-19AA-4489-9601-2D861D5104F5}" type="datetimeFigureOut">
              <a:rPr lang="en-ZA" smtClean="0"/>
              <a:t>2025/12/31</a:t>
            </a:fld>
            <a:endParaRPr lang="en-ZA"/>
          </a:p>
        </p:txBody>
      </p:sp>
      <p:sp>
        <p:nvSpPr>
          <p:cNvPr id="4" name="Slide Image Placeholder 3"/>
          <p:cNvSpPr>
            <a:spLocks noGrp="1" noRot="1" noChangeAspect="1"/>
          </p:cNvSpPr>
          <p:nvPr>
            <p:ph type="sldImg" idx="2"/>
          </p:nvPr>
        </p:nvSpPr>
        <p:spPr>
          <a:xfrm>
            <a:off x="2535238" y="1200150"/>
            <a:ext cx="2244725" cy="3240088"/>
          </a:xfrm>
          <a:prstGeom prst="rect">
            <a:avLst/>
          </a:prstGeom>
          <a:noFill/>
          <a:ln w="12700">
            <a:solidFill>
              <a:prstClr val="black"/>
            </a:solidFill>
          </a:ln>
        </p:spPr>
        <p:txBody>
          <a:bodyPr vert="horz" lIns="96661" tIns="48331" rIns="96661" bIns="48331" rtlCol="0" anchor="ctr"/>
          <a:lstStyle/>
          <a:p>
            <a:endParaRPr lang="en-ZA"/>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ZA"/>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1A645BA7-3A33-478D-8F63-02D7FA1E812B}" type="slidenum">
              <a:rPr lang="en-ZA" smtClean="0"/>
              <a:t>‹#›</a:t>
            </a:fld>
            <a:endParaRPr lang="en-ZA"/>
          </a:p>
        </p:txBody>
      </p:sp>
    </p:spTree>
    <p:extLst>
      <p:ext uri="{BB962C8B-B14F-4D97-AF65-F5344CB8AC3E}">
        <p14:creationId xmlns:p14="http://schemas.microsoft.com/office/powerpoint/2010/main" val="115708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7A2EF9AD-2627-469D-9809-9E38613323D5}" type="slidenum">
              <a:rPr lang="en-US" smtClean="0"/>
              <a:t>2</a:t>
            </a:fld>
            <a:endParaRPr lang="en-US" dirty="0"/>
          </a:p>
        </p:txBody>
      </p:sp>
    </p:spTree>
    <p:extLst>
      <p:ext uri="{BB962C8B-B14F-4D97-AF65-F5344CB8AC3E}">
        <p14:creationId xmlns:p14="http://schemas.microsoft.com/office/powerpoint/2010/main" val="4175890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13" name="Freeform 12"/>
          <p:cNvSpPr/>
          <p:nvPr/>
        </p:nvSpPr>
        <p:spPr>
          <a:xfrm>
            <a:off x="-6351" y="-24459"/>
            <a:ext cx="6565901" cy="9318978"/>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7784" y="6420556"/>
            <a:ext cx="6348521" cy="2478394"/>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8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148" y="1"/>
            <a:ext cx="4358426" cy="46455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28076" y="307700"/>
            <a:ext cx="6360401" cy="8299789"/>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338562" y="965377"/>
            <a:ext cx="5650143" cy="3996096"/>
          </a:xfrm>
        </p:spPr>
        <p:txBody>
          <a:bodyPr anchor="b">
            <a:normAutofit/>
          </a:bodyPr>
          <a:lstStyle>
            <a:lvl1pPr algn="r">
              <a:defRPr sz="5400">
                <a:solidFill>
                  <a:srgbClr val="FF0000"/>
                </a:solidFill>
              </a:defRPr>
            </a:lvl1pPr>
          </a:lstStyle>
          <a:p>
            <a:r>
              <a:rPr lang="en-US" dirty="0"/>
              <a:t>Click to edit Master title style</a:t>
            </a:r>
          </a:p>
        </p:txBody>
      </p:sp>
      <p:sp>
        <p:nvSpPr>
          <p:cNvPr id="3" name="Subtitle 2"/>
          <p:cNvSpPr>
            <a:spLocks noGrp="1"/>
          </p:cNvSpPr>
          <p:nvPr>
            <p:ph type="subTitle" idx="1"/>
          </p:nvPr>
        </p:nvSpPr>
        <p:spPr>
          <a:xfrm rot="21420000">
            <a:off x="415847" y="4978755"/>
            <a:ext cx="5634045" cy="794925"/>
          </a:xfrm>
        </p:spPr>
        <p:txBody>
          <a:bodyPr anchor="t">
            <a:noAutofit/>
          </a:bodyPr>
          <a:lstStyle>
            <a:lvl1pPr marL="0" indent="0" algn="r">
              <a:buNone/>
              <a:defRPr sz="18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2751803" y="6809461"/>
            <a:ext cx="3455805" cy="1361181"/>
          </a:xfrm>
        </p:spPr>
        <p:txBody>
          <a:bodyPr/>
          <a:lstStyle>
            <a:lvl1pPr algn="ctr">
              <a:defRPr sz="315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a:xfrm rot="21420000">
            <a:off x="-9100" y="7156696"/>
            <a:ext cx="2240302" cy="1326521"/>
          </a:xfrm>
        </p:spPr>
        <p:txBody>
          <a:bodyPr vert="horz" lIns="91440" tIns="45720" rIns="91440" bIns="45720" rtlCol="0" anchor="ctr"/>
          <a:lstStyle>
            <a:lvl1pPr algn="r">
              <a:defRPr lang="en-US" sz="3150" dirty="0"/>
            </a:lvl1pPr>
          </a:lstStyle>
          <a:p>
            <a:endParaRPr lang="en-ZA"/>
          </a:p>
        </p:txBody>
      </p:sp>
      <p:sp>
        <p:nvSpPr>
          <p:cNvPr id="6" name="Slide Number Placeholder 5"/>
          <p:cNvSpPr>
            <a:spLocks noGrp="1"/>
          </p:cNvSpPr>
          <p:nvPr>
            <p:ph type="sldNum" sz="quarter" idx="12"/>
          </p:nvPr>
        </p:nvSpPr>
        <p:spPr>
          <a:xfrm rot="21420000">
            <a:off x="5551138" y="5517703"/>
            <a:ext cx="510293" cy="720012"/>
          </a:xfrm>
        </p:spPr>
        <p:txBody>
          <a:bodyPr/>
          <a:lstStyle>
            <a:lvl1pPr>
              <a:defRPr sz="1800">
                <a:solidFill>
                  <a:schemeClr val="tx1">
                    <a:lumMod val="75000"/>
                    <a:lumOff val="25000"/>
                  </a:schemeClr>
                </a:solidFill>
              </a:defRPr>
            </a:lvl1pPr>
          </a:lstStyle>
          <a:p>
            <a:fld id="{89675271-EEFB-4A48-8727-40B6546D98C3}" type="slidenum">
              <a:rPr lang="en-ZA" smtClean="0"/>
              <a:t>‹#›</a:t>
            </a:fld>
            <a:endParaRPr lang="en-ZA"/>
          </a:p>
        </p:txBody>
      </p:sp>
      <p:sp>
        <p:nvSpPr>
          <p:cNvPr id="33" name="5-Point Star 32"/>
          <p:cNvSpPr/>
          <p:nvPr/>
        </p:nvSpPr>
        <p:spPr>
          <a:xfrm rot="21420000">
            <a:off x="2341463" y="7304820"/>
            <a:ext cx="386540" cy="74444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71317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5931370"/>
            <a:ext cx="5847023" cy="8505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5764" y="990601"/>
            <a:ext cx="5845789" cy="4614860"/>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51" y="6793111"/>
            <a:ext cx="5847035" cy="985793"/>
          </a:xfrm>
        </p:spPr>
        <p:txBody>
          <a:bodyPr anchor="t"/>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73069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4" y="990602"/>
            <a:ext cx="5848258" cy="4614860"/>
          </a:xfrm>
        </p:spPr>
        <p:txBody>
          <a:bodyPr anchor="ctr">
            <a:normAutofit/>
          </a:bodyPr>
          <a:lstStyle>
            <a:lvl1pPr algn="ct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52" y="5931370"/>
            <a:ext cx="5847035" cy="1839653"/>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31945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75" y="990600"/>
            <a:ext cx="5357824" cy="4213017"/>
          </a:xfrm>
        </p:spPr>
        <p:txBody>
          <a:bodyPr anchor="ctr">
            <a:normAutofit/>
          </a:bodyPr>
          <a:lstStyle>
            <a:lvl1pPr algn="ct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872024" y="5214491"/>
            <a:ext cx="4875725" cy="545665"/>
          </a:xfrm>
        </p:spPr>
        <p:txBody>
          <a:bodyPr anchor="t">
            <a:normAutofit/>
          </a:bodyPr>
          <a:lstStyle>
            <a:lvl1pPr marL="0" indent="0" algn="r">
              <a:buNone/>
              <a:defRPr sz="1050">
                <a:solidFill>
                  <a:schemeClr val="tx1">
                    <a:lumMod val="50000"/>
                    <a:lumOff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385763" y="5931371"/>
            <a:ext cx="5848247" cy="1831920"/>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
        <p:nvSpPr>
          <p:cNvPr id="10" name="TextBox 9"/>
          <p:cNvSpPr txBox="1"/>
          <p:nvPr/>
        </p:nvSpPr>
        <p:spPr>
          <a:xfrm>
            <a:off x="303210" y="1282450"/>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1" name="TextBox 10"/>
          <p:cNvSpPr txBox="1"/>
          <p:nvPr/>
        </p:nvSpPr>
        <p:spPr>
          <a:xfrm>
            <a:off x="5922860" y="4198252"/>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566931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385763" y="2490014"/>
            <a:ext cx="5847023" cy="3628206"/>
          </a:xfrm>
        </p:spPr>
        <p:txBody>
          <a:bodyPr anchor="b">
            <a:normAutofit/>
          </a:bodyPr>
          <a:lstStyle>
            <a:lvl1pPr algn="l">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63" y="6135231"/>
            <a:ext cx="5847023" cy="1647597"/>
          </a:xfrm>
        </p:spPr>
        <p:txBody>
          <a:bodyPr anchor="t">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467599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385763" y="990602"/>
            <a:ext cx="5847023" cy="1663949"/>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385764"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385764"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2381975"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2381975"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4370839"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4370839"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52058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385763" y="990602"/>
            <a:ext cx="5848247" cy="1663949"/>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389160"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385751" y="2980462"/>
            <a:ext cx="1861947" cy="221971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389160" y="6340083"/>
            <a:ext cx="1861947" cy="1423210"/>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2383544"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2382749" y="2980461"/>
            <a:ext cx="1861947" cy="221756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2382749" y="6340080"/>
            <a:ext cx="1862741" cy="1423211"/>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4370031"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4369961" y="2980458"/>
            <a:ext cx="1861947" cy="222039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4369961" y="6340077"/>
            <a:ext cx="1861947" cy="142321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526304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385763" y="2980461"/>
            <a:ext cx="5847023" cy="478283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793922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58922" y="990602"/>
            <a:ext cx="1273864" cy="677268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385764" y="990602"/>
            <a:ext cx="4446242" cy="6772689"/>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8276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FF0000"/>
                </a:solidFill>
              </a:defRPr>
            </a:lvl1pPr>
          </a:lstStyle>
          <a:p>
            <a:r>
              <a:rPr lang="en-US" dirty="0"/>
              <a:t>Click to edit Master title style</a:t>
            </a:r>
          </a:p>
        </p:txBody>
      </p:sp>
      <p:sp>
        <p:nvSpPr>
          <p:cNvPr id="3" name="Content Placeholder 2"/>
          <p:cNvSpPr>
            <a:spLocks noGrp="1"/>
          </p:cNvSpPr>
          <p:nvPr>
            <p:ph idx="1"/>
          </p:nvPr>
        </p:nvSpPr>
        <p:spPr>
          <a:xfrm>
            <a:off x="342900" y="1942146"/>
            <a:ext cx="6172200" cy="6806380"/>
          </a:xfrm>
          <a:solidFill>
            <a:schemeClr val="bg1">
              <a:lumMod val="95000"/>
            </a:schemeClr>
          </a:solidFill>
        </p:spPr>
        <p:txBody>
          <a:bodyPr/>
          <a:lstStyle>
            <a:lvl1pPr>
              <a:defRPr>
                <a:solidFill>
                  <a:schemeClr val="tx1"/>
                </a:solidFill>
              </a:defRPr>
            </a:lvl1pPr>
            <a:lvl2pPr>
              <a:buClr>
                <a:srgbClr val="FF0000"/>
              </a:buClr>
              <a:defRPr/>
            </a:lvl2pPr>
            <a:lvl3pPr>
              <a:defRPr>
                <a:solidFill>
                  <a:schemeClr val="tx1"/>
                </a:solidFill>
              </a:defRPr>
            </a:lvl3pPr>
            <a:lvl4pPr marL="932259" indent="-160734">
              <a:buClr>
                <a:srgbClr val="FF0000"/>
              </a:buClr>
              <a:buFont typeface="Wingdings" panose="05000000000000000000" pitchFamily="2" charset="2"/>
              <a:buChar char="§"/>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343150" y="9181397"/>
            <a:ext cx="2171700" cy="527403"/>
          </a:xfrm>
          <a:prstGeom prst="rect">
            <a:avLst/>
          </a:prstGeom>
        </p:spPr>
        <p:txBody>
          <a:bodyPr/>
          <a:lstStyle/>
          <a:p>
            <a:endParaRPr lang="en-US" dirty="0"/>
          </a:p>
        </p:txBody>
      </p:sp>
      <p:sp>
        <p:nvSpPr>
          <p:cNvPr id="6" name="Slide Number Placeholder 5"/>
          <p:cNvSpPr>
            <a:spLocks noGrp="1"/>
          </p:cNvSpPr>
          <p:nvPr>
            <p:ph type="sldNum" sz="quarter" idx="12"/>
          </p:nvPr>
        </p:nvSpPr>
        <p:spPr>
          <a:xfrm>
            <a:off x="1148321" y="9184453"/>
            <a:ext cx="560860" cy="527403"/>
          </a:xfrm>
          <a:prstGeom prst="rect">
            <a:avLst/>
          </a:prstGeom>
        </p:spPr>
        <p:txBody>
          <a:bodyPr/>
          <a:lstStyle>
            <a:lvl1pPr algn="l">
              <a:defRPr/>
            </a:lvl1pPr>
          </a:lstStyle>
          <a:p>
            <a:fld id="{B2BDE217-BB65-0B45-8AED-BD33559C4983}" type="slidenum">
              <a:rPr lang="en-US" smtClean="0"/>
              <a:pPr/>
              <a:t>‹#›</a:t>
            </a:fld>
            <a:endParaRPr lang="en-US" dirty="0"/>
          </a:p>
        </p:txBody>
      </p:sp>
    </p:spTree>
    <p:extLst>
      <p:ext uri="{BB962C8B-B14F-4D97-AF65-F5344CB8AC3E}">
        <p14:creationId xmlns:p14="http://schemas.microsoft.com/office/powerpoint/2010/main" val="199640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5847023" cy="4782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838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2"/>
            <a:ext cx="5847023" cy="4612815"/>
          </a:xfrm>
        </p:spPr>
        <p:txBody>
          <a:bodyPr anchor="b">
            <a:normAutofit/>
          </a:bodyPr>
          <a:lstStyle>
            <a:lvl1pPr algn="l">
              <a:defRPr sz="4050"/>
            </a:lvl1pPr>
          </a:lstStyle>
          <a:p>
            <a:r>
              <a:rPr lang="en-US"/>
              <a:t>Click to edit Master title style</a:t>
            </a:r>
            <a:endParaRPr lang="en-US" dirty="0"/>
          </a:p>
        </p:txBody>
      </p:sp>
      <p:sp>
        <p:nvSpPr>
          <p:cNvPr id="3" name="Text Placeholder 2"/>
          <p:cNvSpPr>
            <a:spLocks noGrp="1"/>
          </p:cNvSpPr>
          <p:nvPr>
            <p:ph type="body" idx="1"/>
          </p:nvPr>
        </p:nvSpPr>
        <p:spPr>
          <a:xfrm>
            <a:off x="385763" y="5405497"/>
            <a:ext cx="5847023" cy="2368331"/>
          </a:xfrm>
        </p:spPr>
        <p:txBody>
          <a:bodyPr anchor="t">
            <a:normAutofit/>
          </a:bodyPr>
          <a:lstStyle>
            <a:lvl1pPr marL="0" indent="0" algn="l">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608869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8247" cy="1672869"/>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2862402"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3371609" y="2980461"/>
            <a:ext cx="2861178"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334763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7023" cy="16728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54677" y="2980461"/>
            <a:ext cx="2693488"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Content Placeholder 3"/>
          <p:cNvSpPr>
            <a:spLocks noGrp="1"/>
          </p:cNvSpPr>
          <p:nvPr>
            <p:ph sz="quarter" idx="13"/>
          </p:nvPr>
        </p:nvSpPr>
        <p:spPr>
          <a:xfrm>
            <a:off x="385764"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536506" y="2980461"/>
            <a:ext cx="2697503"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3" name="Content Placeholder 5"/>
          <p:cNvSpPr>
            <a:spLocks noGrp="1"/>
          </p:cNvSpPr>
          <p:nvPr>
            <p:ph sz="quarter" idx="14"/>
          </p:nvPr>
        </p:nvSpPr>
        <p:spPr>
          <a:xfrm>
            <a:off x="3371608"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F2B9F63-C14F-4D32-9A2A-4B02C6E1A313}" type="datetimeFigureOut">
              <a:rPr lang="en-ZA" smtClean="0"/>
              <a:t>2025/12/31</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01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66954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2B9F63-C14F-4D32-9A2A-4B02C6E1A313}" type="datetimeFigureOut">
              <a:rPr lang="en-ZA" smtClean="0"/>
              <a:t>2025/12/31</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75237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0174" y="990600"/>
            <a:ext cx="2321359" cy="2922475"/>
          </a:xfrm>
        </p:spPr>
        <p:txBody>
          <a:bodyPr anchor="b">
            <a:normAutofit/>
          </a:bodyPr>
          <a:lstStyle>
            <a:lvl1pPr algn="ctr">
              <a:defRPr sz="2700"/>
            </a:lvl1pPr>
          </a:lstStyle>
          <a:p>
            <a:r>
              <a:rPr lang="en-US"/>
              <a:t>Click to edit Master title style</a:t>
            </a:r>
            <a:endParaRPr lang="en-US" dirty="0"/>
          </a:p>
        </p:txBody>
      </p:sp>
      <p:sp>
        <p:nvSpPr>
          <p:cNvPr id="10" name="Content Placeholder 2"/>
          <p:cNvSpPr>
            <a:spLocks noGrp="1"/>
          </p:cNvSpPr>
          <p:nvPr>
            <p:ph sz="quarter" idx="13"/>
          </p:nvPr>
        </p:nvSpPr>
        <p:spPr>
          <a:xfrm>
            <a:off x="2838450" y="990602"/>
            <a:ext cx="3394336" cy="6772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90174" y="3913077"/>
            <a:ext cx="2321360" cy="3850214"/>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013865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0"/>
            <a:ext cx="3306129" cy="2922475"/>
          </a:xfrm>
        </p:spPr>
        <p:txBody>
          <a:bodyPr anchor="b">
            <a:normAutofit/>
          </a:bodyPr>
          <a:lstStyle>
            <a:lvl1pPr algn="ctr">
              <a:defRPr sz="27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60805" y="2"/>
            <a:ext cx="2371981" cy="7325548"/>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64" y="3913077"/>
            <a:ext cx="3306128" cy="3412473"/>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905717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Group 9"/>
          <p:cNvGrpSpPr/>
          <p:nvPr userDrawn="1"/>
        </p:nvGrpSpPr>
        <p:grpSpPr>
          <a:xfrm>
            <a:off x="-66619" y="308994"/>
            <a:ext cx="6753010" cy="9597006"/>
            <a:chOff x="-25397" y="0"/>
            <a:chExt cx="12005350" cy="6644081"/>
          </a:xfrm>
          <a:solidFill>
            <a:schemeClr val="bg2">
              <a:lumMod val="40000"/>
              <a:lumOff val="60000"/>
            </a:schemeClr>
          </a:solidFill>
        </p:grpSpPr>
        <p:sp useBgFill="1">
          <p:nvSpPr>
            <p:cNvPr id="11" name="Rectangle 10"/>
            <p:cNvSpPr/>
            <p:nvPr/>
          </p:nvSpPr>
          <p:spPr>
            <a:xfrm>
              <a:off x="1" y="0"/>
              <a:ext cx="11979952" cy="6644081"/>
            </a:xfrm>
            <a:prstGeom prst="rect">
              <a:avLst/>
            </a:prstGeom>
            <a:grpFill/>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3" name="Rectangle 12"/>
            <p:cNvSpPr/>
            <p:nvPr/>
          </p:nvSpPr>
          <p:spPr>
            <a:xfrm>
              <a:off x="1" y="5600215"/>
              <a:ext cx="11706512" cy="780581"/>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grpFill/>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txBody>
            <a:bodyPr/>
            <a:lstStyle/>
            <a:p>
              <a:endParaRPr lang="en-ZA"/>
            </a:p>
          </p:txBody>
        </p:sp>
      </p:grpSp>
      <p:sp>
        <p:nvSpPr>
          <p:cNvPr id="2" name="Title Placeholder 1"/>
          <p:cNvSpPr>
            <a:spLocks noGrp="1"/>
          </p:cNvSpPr>
          <p:nvPr>
            <p:ph type="title"/>
          </p:nvPr>
        </p:nvSpPr>
        <p:spPr>
          <a:xfrm>
            <a:off x="385763" y="990602"/>
            <a:ext cx="5848247" cy="1663949"/>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385763" y="2980461"/>
            <a:ext cx="5848247" cy="478282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05171" y="8316149"/>
            <a:ext cx="2128838" cy="720012"/>
          </a:xfrm>
          <a:prstGeom prst="rect">
            <a:avLst/>
          </a:prstGeom>
        </p:spPr>
        <p:txBody>
          <a:bodyPr vert="horz" lIns="91440" tIns="45720" rIns="91440" bIns="45720" rtlCol="0" anchor="ctr"/>
          <a:lstStyle>
            <a:lvl1pPr algn="r">
              <a:defRPr sz="2100" cap="all" baseline="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3"/>
          </p:nvPr>
        </p:nvSpPr>
        <p:spPr>
          <a:xfrm>
            <a:off x="385764" y="8316149"/>
            <a:ext cx="3093592" cy="720012"/>
          </a:xfrm>
          <a:prstGeom prst="rect">
            <a:avLst/>
          </a:prstGeom>
        </p:spPr>
        <p:txBody>
          <a:bodyPr vert="horz" lIns="91440" tIns="45720" rIns="91440" bIns="45720" rtlCol="0" anchor="ctr"/>
          <a:lstStyle>
            <a:lvl1pPr algn="l">
              <a:defRPr sz="2100" cap="all" baseline="0">
                <a:solidFill>
                  <a:schemeClr val="accent1">
                    <a:lumMod val="50000"/>
                  </a:schemeClr>
                </a:solidFill>
              </a:defRPr>
            </a:lvl1pPr>
          </a:lstStyle>
          <a:p>
            <a:endParaRPr lang="en-ZA"/>
          </a:p>
        </p:txBody>
      </p:sp>
      <p:sp>
        <p:nvSpPr>
          <p:cNvPr id="6" name="Slide Number Placeholder 5"/>
          <p:cNvSpPr>
            <a:spLocks noGrp="1"/>
          </p:cNvSpPr>
          <p:nvPr>
            <p:ph type="sldNum" sz="quarter" idx="4"/>
          </p:nvPr>
        </p:nvSpPr>
        <p:spPr>
          <a:xfrm>
            <a:off x="3536506" y="8316149"/>
            <a:ext cx="510293" cy="720012"/>
          </a:xfrm>
          <a:prstGeom prst="rect">
            <a:avLst/>
          </a:prstGeom>
        </p:spPr>
        <p:txBody>
          <a:bodyPr vert="horz" lIns="91440" tIns="45720" rIns="91440" bIns="45720" rtlCol="0" anchor="ctr"/>
          <a:lstStyle>
            <a:lvl1pPr algn="ctr">
              <a:defRPr sz="2100" cap="all" baseline="0">
                <a:solidFill>
                  <a:schemeClr val="accent1">
                    <a:lumMod val="50000"/>
                  </a:schemeClr>
                </a:solidFill>
              </a:defRPr>
            </a:lvl1pPr>
          </a:lstStyle>
          <a:p>
            <a:fld id="{89675271-EEFB-4A48-8727-40B6546D98C3}" type="slidenum">
              <a:rPr lang="en-ZA" smtClean="0"/>
              <a:t>‹#›</a:t>
            </a:fld>
            <a:endParaRPr lang="en-ZA"/>
          </a:p>
        </p:txBody>
      </p:sp>
    </p:spTree>
    <p:extLst>
      <p:ext uri="{BB962C8B-B14F-4D97-AF65-F5344CB8AC3E}">
        <p14:creationId xmlns:p14="http://schemas.microsoft.com/office/powerpoint/2010/main" val="3067981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latinLnBrk="0" hangingPunct="1">
        <a:lnSpc>
          <a:spcPct val="90000"/>
        </a:lnSpc>
        <a:spcBef>
          <a:spcPct val="0"/>
        </a:spcBef>
        <a:buNone/>
        <a:defRPr sz="330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notesSlide" Target="../notesSlides/notesSlide1.xml"/><Relationship Id="rId16" Type="http://schemas.openxmlformats.org/officeDocument/2006/relationships/image" Target="../media/image20.svg"/><Relationship Id="rId20" Type="http://schemas.openxmlformats.org/officeDocument/2006/relationships/image" Target="../media/image5.svg"/><Relationship Id="rId1" Type="http://schemas.openxmlformats.org/officeDocument/2006/relationships/slideLayout" Target="../slideLayouts/slideLayout18.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svg"/><Relationship Id="rId19" Type="http://schemas.openxmlformats.org/officeDocument/2006/relationships/image" Target="../media/image4.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DB6C7AC-D4B6-19B8-18A5-19DD37E799EF}"/>
            </a:ext>
          </a:extLst>
        </p:cNvPr>
        <p:cNvGrpSpPr/>
        <p:nvPr/>
      </p:nvGrpSpPr>
      <p:grpSpPr>
        <a:xfrm>
          <a:off x="0" y="0"/>
          <a:ext cx="0" cy="0"/>
          <a:chOff x="0" y="0"/>
          <a:chExt cx="0" cy="0"/>
        </a:xfrm>
      </p:grpSpPr>
      <p:sp>
        <p:nvSpPr>
          <p:cNvPr id="33" name="Rectangle: Rounded Corners 32">
            <a:extLst>
              <a:ext uri="{FF2B5EF4-FFF2-40B4-BE49-F238E27FC236}">
                <a16:creationId xmlns:a16="http://schemas.microsoft.com/office/drawing/2014/main" id="{316FE2AD-15B6-E43D-DEDC-53261B2A34CE}"/>
              </a:ext>
            </a:extLst>
          </p:cNvPr>
          <p:cNvSpPr/>
          <p:nvPr/>
        </p:nvSpPr>
        <p:spPr>
          <a:xfrm>
            <a:off x="140064" y="2698068"/>
            <a:ext cx="6568123" cy="1300565"/>
          </a:xfrm>
          <a:prstGeom prst="roundRect">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Great Value Cybersecurity Compliance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5</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0+ Controls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C</a:t>
            </a:r>
            <a:r>
              <a:rPr kumimoji="0" lang="en-ZA" sz="1200" b="0" i="0" u="none" strike="noStrike" kern="1200" cap="none" spc="0" normalizeH="0" baseline="0" noProof="0" dirty="0" err="1">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hecked</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Lato Black" panose="020F0502020204030203" pitchFamily="34" charset="0"/>
                <a:cs typeface="Lato Black" panose="020F0502020204030203" pitchFamily="34" charset="0"/>
              </a:rPr>
              <a: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Dark Web Monitoring.		</a:t>
            </a:r>
            <a:r>
              <a:rPr lang="en-ZA" sz="1200" b="1" dirty="0">
                <a:solidFill>
                  <a:srgbClr val="FF0000"/>
                </a:solidFill>
                <a:ea typeface="Lato Black" panose="020F0502020204030203" pitchFamily="34" charset="0"/>
                <a:cs typeface="Lato Black" panose="020F0502020204030203" pitchFamily="34" charset="0"/>
              </a:rPr>
              <a:t>&gt; </a:t>
            </a:r>
            <a:r>
              <a:rPr lang="en-ZA" sz="1200" dirty="0">
                <a:solidFill>
                  <a:prstClr val="black"/>
                </a:solidFill>
                <a:ea typeface="Lato Black" panose="020F0502020204030203" pitchFamily="34" charset="0"/>
                <a:cs typeface="Lato Black" panose="020F0502020204030203" pitchFamily="34" charset="0"/>
              </a:rPr>
              <a:t>Joint Standard Toolkit.</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7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Pillars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of JS02 Addressed.				</a:t>
            </a:r>
            <a:r>
              <a:rPr lang="en-ZA" sz="1200" b="1" i="1" dirty="0">
                <a:solidFill>
                  <a:srgbClr val="FF0000"/>
                </a:solidFill>
                <a:latin typeface="Arial Narrow" panose="020B0606020202030204" pitchFamily="34" charset="0"/>
              </a:rPr>
              <a:t>BONUS: </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NIST/ISO/CIS CSF Compliance Assessments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lang="en-ZA" sz="1200" dirty="0">
                <a:solidFill>
                  <a:srgbClr val="FF0000"/>
                </a:solidFill>
              </a:rPr>
              <a:t>+</a:t>
            </a:r>
            <a:r>
              <a:rPr lang="en-ZA" sz="1200" dirty="0">
                <a:solidFill>
                  <a:prstClr val="black"/>
                </a:solidFill>
              </a:rPr>
              <a:t> Live AI Assistant &amp; Compliance Tracker.</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R1M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Cyber Warranty.					</a:t>
            </a:r>
            <a:r>
              <a:rPr lang="en-ZA" sz="1200" dirty="0">
                <a:solidFill>
                  <a:srgbClr val="FF0000"/>
                </a:solidFill>
              </a:rPr>
              <a:t>+</a:t>
            </a:r>
            <a:r>
              <a:rPr lang="en-ZA" sz="1200" dirty="0">
                <a:solidFill>
                  <a:prstClr val="black"/>
                </a:solidFill>
              </a:rPr>
              <a:t> FREE Policy Templates.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rPr>
              <a:t>2</a:t>
            </a:r>
          </a:p>
        </p:txBody>
      </p:sp>
      <p:sp>
        <p:nvSpPr>
          <p:cNvPr id="10" name="Rectangle: Rounded Corners 9">
            <a:extLst>
              <a:ext uri="{FF2B5EF4-FFF2-40B4-BE49-F238E27FC236}">
                <a16:creationId xmlns:a16="http://schemas.microsoft.com/office/drawing/2014/main" id="{C2876CD3-D32D-FF17-7BDE-65D1C95DCB50}"/>
              </a:ext>
            </a:extLst>
          </p:cNvPr>
          <p:cNvSpPr/>
          <p:nvPr/>
        </p:nvSpPr>
        <p:spPr>
          <a:xfrm>
            <a:off x="554600" y="-254439"/>
            <a:ext cx="6501293" cy="1300565"/>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 name="Title 1">
            <a:extLst>
              <a:ext uri="{FF2B5EF4-FFF2-40B4-BE49-F238E27FC236}">
                <a16:creationId xmlns:a16="http://schemas.microsoft.com/office/drawing/2014/main" id="{6E3ED2BC-20F1-1C0E-3D45-E022B56F324B}"/>
              </a:ext>
            </a:extLst>
          </p:cNvPr>
          <p:cNvSpPr>
            <a:spLocks noGrp="1"/>
          </p:cNvSpPr>
          <p:nvPr>
            <p:ph type="title"/>
          </p:nvPr>
        </p:nvSpPr>
        <p:spPr>
          <a:xfrm>
            <a:off x="3052427" y="161312"/>
            <a:ext cx="3655760" cy="559902"/>
          </a:xfrm>
        </p:spPr>
        <p:txBody>
          <a:bodyPr/>
          <a:lstStyle/>
          <a:p>
            <a:r>
              <a:rPr lang="en-ZA" noProof="0" dirty="0">
                <a:ln>
                  <a:solidFill>
                    <a:schemeClr val="tx1"/>
                  </a:solidFill>
                </a:ln>
                <a:solidFill>
                  <a:srgbClr val="FF0000"/>
                </a:solidFill>
              </a:rPr>
              <a:t>FSP </a:t>
            </a:r>
            <a:r>
              <a:rPr lang="en-ZA" sz="2800" cap="none" dirty="0">
                <a:ln>
                  <a:solidFill>
                    <a:schemeClr val="tx1"/>
                  </a:solidFill>
                </a:ln>
                <a:solidFill>
                  <a:srgbClr val="FF0000"/>
                </a:solidFill>
              </a:rPr>
              <a:t>C</a:t>
            </a:r>
            <a:r>
              <a:rPr lang="en-ZA" sz="2800" cap="none" noProof="0" dirty="0" err="1">
                <a:ln>
                  <a:solidFill>
                    <a:schemeClr val="tx1"/>
                  </a:solidFill>
                </a:ln>
                <a:solidFill>
                  <a:srgbClr val="FF0000"/>
                </a:solidFill>
              </a:rPr>
              <a:t>ompliance</a:t>
            </a:r>
            <a:r>
              <a:rPr lang="en-ZA" sz="2800" cap="none" dirty="0">
                <a:ln>
                  <a:solidFill>
                    <a:schemeClr val="tx1"/>
                  </a:solidFill>
                </a:ln>
                <a:solidFill>
                  <a:srgbClr val="FF0000"/>
                </a:solidFill>
              </a:rPr>
              <a:t>S</a:t>
            </a:r>
            <a:r>
              <a:rPr lang="en-ZA" sz="2800" cap="none" noProof="0" dirty="0" err="1">
                <a:ln>
                  <a:solidFill>
                    <a:schemeClr val="tx1"/>
                  </a:solidFill>
                </a:ln>
                <a:solidFill>
                  <a:srgbClr val="FF0000"/>
                </a:solidFill>
              </a:rPr>
              <a:t>uite</a:t>
            </a:r>
            <a:endParaRPr lang="en-ZA" noProof="0" dirty="0">
              <a:ln>
                <a:solidFill>
                  <a:schemeClr val="tx1"/>
                </a:solidFill>
              </a:ln>
              <a:solidFill>
                <a:srgbClr val="FF0000"/>
              </a:solidFill>
            </a:endParaRPr>
          </a:p>
        </p:txBody>
      </p:sp>
      <p:pic>
        <p:nvPicPr>
          <p:cNvPr id="6" name="Content Placeholder 5" descr="A black background with white text&#10;&#10;AI-generated content may be incorrect.">
            <a:extLst>
              <a:ext uri="{FF2B5EF4-FFF2-40B4-BE49-F238E27FC236}">
                <a16:creationId xmlns:a16="http://schemas.microsoft.com/office/drawing/2014/main" id="{4E82BD29-C056-32C3-4535-B5C9C841FCA6}"/>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757118" y="-110460"/>
            <a:ext cx="2356612" cy="982659"/>
          </a:xfrm>
        </p:spPr>
      </p:pic>
      <p:sp>
        <p:nvSpPr>
          <p:cNvPr id="4" name="TextBox 3">
            <a:extLst>
              <a:ext uri="{FF2B5EF4-FFF2-40B4-BE49-F238E27FC236}">
                <a16:creationId xmlns:a16="http://schemas.microsoft.com/office/drawing/2014/main" id="{97687ED4-3220-2FDC-9DB9-1FAE41B5C0D8}"/>
              </a:ext>
            </a:extLst>
          </p:cNvPr>
          <p:cNvSpPr txBox="1"/>
          <p:nvPr/>
        </p:nvSpPr>
        <p:spPr>
          <a:xfrm>
            <a:off x="715578" y="577719"/>
            <a:ext cx="625357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dirty="0">
                <a:solidFill>
                  <a:prstClr val="white"/>
                </a:solidFill>
                <a:latin typeface="Impact" panose="020B0806030902050204"/>
              </a:rPr>
              <a:t>5</a:t>
            </a:r>
            <a:r>
              <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rPr>
              <a:t>0+ </a:t>
            </a:r>
            <a:r>
              <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rPr>
              <a:t>Controls Checked For Your Cyber Joint Standards Compliance.</a:t>
            </a:r>
          </a:p>
        </p:txBody>
      </p:sp>
      <p:sp>
        <p:nvSpPr>
          <p:cNvPr id="8" name="Rectangle: Rounded Corners 7">
            <a:extLst>
              <a:ext uri="{FF2B5EF4-FFF2-40B4-BE49-F238E27FC236}">
                <a16:creationId xmlns:a16="http://schemas.microsoft.com/office/drawing/2014/main" id="{330089FD-5123-29E6-4E23-011D355E2F88}"/>
              </a:ext>
            </a:extLst>
          </p:cNvPr>
          <p:cNvSpPr/>
          <p:nvPr/>
        </p:nvSpPr>
        <p:spPr>
          <a:xfrm>
            <a:off x="140064" y="1217497"/>
            <a:ext cx="2134009" cy="1218996"/>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 ComplianceSuite5</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FSP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5 Users or less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 </a:t>
            </a:r>
            <a:r>
              <a:rPr kumimoji="0" lang="en-ZA" sz="1600" b="0" i="0" u="none" strike="noStrike" kern="1200" cap="none" spc="0" normalizeH="0" baseline="0" noProof="0" dirty="0" err="1">
                <a:ln>
                  <a:noFill/>
                </a:ln>
                <a:solidFill>
                  <a:srgbClr val="7030A0"/>
                </a:solidFill>
                <a:effectLst/>
                <a:uLnTx/>
                <a:uFillTx/>
                <a:latin typeface="Impact" panose="020B0806030902050204"/>
                <a:ea typeface="+mn-ea"/>
                <a:cs typeface="+mn-cs"/>
              </a:rPr>
              <a:t>xxxx</a:t>
            </a: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9" name="Rectangle: Rounded Corners 8">
            <a:extLst>
              <a:ext uri="{FF2B5EF4-FFF2-40B4-BE49-F238E27FC236}">
                <a16:creationId xmlns:a16="http://schemas.microsoft.com/office/drawing/2014/main" id="{6E4D7802-5B2E-7A22-C565-9C088FA0F567}"/>
              </a:ext>
            </a:extLst>
          </p:cNvPr>
          <p:cNvSpPr/>
          <p:nvPr/>
        </p:nvSpPr>
        <p:spPr>
          <a:xfrm>
            <a:off x="2361995" y="1209547"/>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7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ComplianceSuite10</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&gt;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FSP </a:t>
            </a:r>
            <a:r>
              <a:rPr kumimoji="0" lang="en-ZA" sz="1200" b="1"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up to 10 Users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 </a:t>
            </a:r>
            <a:r>
              <a:rPr kumimoji="0" lang="en-ZA" sz="1600" b="0" i="0" u="none" strike="noStrike" kern="1200" cap="none" spc="0" normalizeH="0" baseline="0" noProof="0" dirty="0" err="1">
                <a:ln>
                  <a:noFill/>
                </a:ln>
                <a:solidFill>
                  <a:srgbClr val="7030A0"/>
                </a:solidFill>
                <a:effectLst/>
                <a:uLnTx/>
                <a:uFillTx/>
                <a:latin typeface="Impact" panose="020B0806030902050204"/>
                <a:ea typeface="+mn-ea"/>
                <a:cs typeface="+mn-cs"/>
              </a:rPr>
              <a:t>xxxx</a:t>
            </a: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11" name="Rectangle: Rounded Corners 10">
            <a:extLst>
              <a:ext uri="{FF2B5EF4-FFF2-40B4-BE49-F238E27FC236}">
                <a16:creationId xmlns:a16="http://schemas.microsoft.com/office/drawing/2014/main" id="{981F0C41-F5C2-8CC5-6EBE-66C3CBE24A27}"/>
              </a:ext>
            </a:extLst>
          </p:cNvPr>
          <p:cNvSpPr/>
          <p:nvPr/>
        </p:nvSpPr>
        <p:spPr>
          <a:xfrm>
            <a:off x="199062" y="4140800"/>
            <a:ext cx="6459876" cy="4700689"/>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43AB0131-84DC-3E1B-EA4C-28832973147B}"/>
              </a:ext>
            </a:extLst>
          </p:cNvPr>
          <p:cNvGrpSpPr/>
          <p:nvPr/>
        </p:nvGrpSpPr>
        <p:grpSpPr>
          <a:xfrm>
            <a:off x="536830" y="4319089"/>
            <a:ext cx="5821641" cy="369332"/>
            <a:chOff x="473330" y="4482750"/>
            <a:chExt cx="5821641" cy="369332"/>
          </a:xfrm>
        </p:grpSpPr>
        <p:sp>
          <p:nvSpPr>
            <p:cNvPr id="12" name="TextBox 11">
              <a:extLst>
                <a:ext uri="{FF2B5EF4-FFF2-40B4-BE49-F238E27FC236}">
                  <a16:creationId xmlns:a16="http://schemas.microsoft.com/office/drawing/2014/main" id="{3DF64E0D-76E9-6AD3-29EB-8D06F8A575FD}"/>
                </a:ext>
              </a:extLst>
            </p:cNvPr>
            <p:cNvSpPr txBox="1"/>
            <p:nvPr/>
          </p:nvSpPr>
          <p:spPr>
            <a:xfrm>
              <a:off x="713154" y="4482750"/>
              <a:ext cx="558181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What Is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he FSCA Cyber Joint Standard Regulations?</a:t>
              </a:r>
            </a:p>
          </p:txBody>
        </p:sp>
        <p:sp>
          <p:nvSpPr>
            <p:cNvPr id="16" name="Freeform 7">
              <a:extLst>
                <a:ext uri="{FF2B5EF4-FFF2-40B4-BE49-F238E27FC236}">
                  <a16:creationId xmlns:a16="http://schemas.microsoft.com/office/drawing/2014/main" id="{1E13FAD4-D3D9-9A0E-8055-6A166DE9136F}"/>
                </a:ext>
              </a:extLst>
            </p:cNvPr>
            <p:cNvSpPr/>
            <p:nvPr/>
          </p:nvSpPr>
          <p:spPr>
            <a:xfrm>
              <a:off x="473330" y="463931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5" name="Group 24">
            <a:extLst>
              <a:ext uri="{FF2B5EF4-FFF2-40B4-BE49-F238E27FC236}">
                <a16:creationId xmlns:a16="http://schemas.microsoft.com/office/drawing/2014/main" id="{A1A87209-8667-9C50-DBBA-EF02E779DE26}"/>
              </a:ext>
            </a:extLst>
          </p:cNvPr>
          <p:cNvGrpSpPr/>
          <p:nvPr/>
        </p:nvGrpSpPr>
        <p:grpSpPr>
          <a:xfrm>
            <a:off x="536830" y="5403395"/>
            <a:ext cx="5821641" cy="369332"/>
            <a:chOff x="473330" y="5723960"/>
            <a:chExt cx="5821641" cy="369332"/>
          </a:xfrm>
        </p:grpSpPr>
        <p:sp>
          <p:nvSpPr>
            <p:cNvPr id="13" name="TextBox 12">
              <a:extLst>
                <a:ext uri="{FF2B5EF4-FFF2-40B4-BE49-F238E27FC236}">
                  <a16:creationId xmlns:a16="http://schemas.microsoft.com/office/drawing/2014/main" id="{7E518BE3-756C-2F80-4485-D447DE448D8C}"/>
                </a:ext>
              </a:extLst>
            </p:cNvPr>
            <p:cNvSpPr txBox="1"/>
            <p:nvPr/>
          </p:nvSpPr>
          <p:spPr>
            <a:xfrm>
              <a:off x="713153" y="5723960"/>
              <a:ext cx="558181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Why You </a:t>
              </a:r>
              <a:r>
                <a:rPr lang="en-ZA" dirty="0">
                  <a:solidFill>
                    <a:prstClr val="black"/>
                  </a:solidFill>
                  <a:latin typeface="Impact" panose="020B0806030902050204"/>
                </a:rPr>
                <a:t>N</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eed</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W</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he Cyber Joint Standards?</a:t>
              </a:r>
            </a:p>
          </p:txBody>
        </p:sp>
        <p:sp>
          <p:nvSpPr>
            <p:cNvPr id="17" name="Freeform 7">
              <a:extLst>
                <a:ext uri="{FF2B5EF4-FFF2-40B4-BE49-F238E27FC236}">
                  <a16:creationId xmlns:a16="http://schemas.microsoft.com/office/drawing/2014/main" id="{79C3C743-F97C-06CF-FEBD-207AF3DF61D4}"/>
                </a:ext>
              </a:extLst>
            </p:cNvPr>
            <p:cNvSpPr/>
            <p:nvPr/>
          </p:nvSpPr>
          <p:spPr>
            <a:xfrm>
              <a:off x="473330" y="585794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6" name="Group 25">
            <a:extLst>
              <a:ext uri="{FF2B5EF4-FFF2-40B4-BE49-F238E27FC236}">
                <a16:creationId xmlns:a16="http://schemas.microsoft.com/office/drawing/2014/main" id="{7B989AFE-EE3A-7FE0-8D78-285879456DA6}"/>
              </a:ext>
            </a:extLst>
          </p:cNvPr>
          <p:cNvGrpSpPr/>
          <p:nvPr/>
        </p:nvGrpSpPr>
        <p:grpSpPr>
          <a:xfrm>
            <a:off x="560456" y="6618962"/>
            <a:ext cx="6435465" cy="369332"/>
            <a:chOff x="473330" y="6587887"/>
            <a:chExt cx="6435465" cy="369332"/>
          </a:xfrm>
        </p:grpSpPr>
        <p:sp>
          <p:nvSpPr>
            <p:cNvPr id="14" name="TextBox 13">
              <a:extLst>
                <a:ext uri="{FF2B5EF4-FFF2-40B4-BE49-F238E27FC236}">
                  <a16:creationId xmlns:a16="http://schemas.microsoft.com/office/drawing/2014/main" id="{B068CAC8-ADE5-8FC3-3DD8-388529C10CFC}"/>
                </a:ext>
              </a:extLst>
            </p:cNvPr>
            <p:cNvSpPr txBox="1"/>
            <p:nvPr/>
          </p:nvSpPr>
          <p:spPr>
            <a:xfrm>
              <a:off x="713154" y="6587887"/>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W</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he Cyber Joint Standards?</a:t>
              </a:r>
            </a:p>
          </p:txBody>
        </p:sp>
        <p:sp>
          <p:nvSpPr>
            <p:cNvPr id="18" name="Freeform 7">
              <a:extLst>
                <a:ext uri="{FF2B5EF4-FFF2-40B4-BE49-F238E27FC236}">
                  <a16:creationId xmlns:a16="http://schemas.microsoft.com/office/drawing/2014/main" id="{428A3860-0230-3405-CFC5-DFF95805E52C}"/>
                </a:ext>
              </a:extLst>
            </p:cNvPr>
            <p:cNvSpPr/>
            <p:nvPr/>
          </p:nvSpPr>
          <p:spPr>
            <a:xfrm>
              <a:off x="473330" y="6725824"/>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7" name="Group 26">
            <a:extLst>
              <a:ext uri="{FF2B5EF4-FFF2-40B4-BE49-F238E27FC236}">
                <a16:creationId xmlns:a16="http://schemas.microsoft.com/office/drawing/2014/main" id="{FB303B20-295B-3BDC-7487-D7D882A2985F}"/>
              </a:ext>
            </a:extLst>
          </p:cNvPr>
          <p:cNvGrpSpPr/>
          <p:nvPr/>
        </p:nvGrpSpPr>
        <p:grpSpPr>
          <a:xfrm>
            <a:off x="560456" y="7356500"/>
            <a:ext cx="6435465" cy="369332"/>
            <a:chOff x="473330" y="7399906"/>
            <a:chExt cx="6435465" cy="369332"/>
          </a:xfrm>
        </p:grpSpPr>
        <p:sp>
          <p:nvSpPr>
            <p:cNvPr id="15" name="TextBox 14">
              <a:extLst>
                <a:ext uri="{FF2B5EF4-FFF2-40B4-BE49-F238E27FC236}">
                  <a16:creationId xmlns:a16="http://schemas.microsoft.com/office/drawing/2014/main" id="{E58DD66A-E37A-8819-52CF-5A61138533BB}"/>
                </a:ext>
              </a:extLst>
            </p:cNvPr>
            <p:cNvSpPr txBox="1"/>
            <p:nvPr/>
          </p:nvSpPr>
          <p:spPr>
            <a:xfrm>
              <a:off x="713154" y="7399906"/>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1" i="0" u="none" strike="noStrike" kern="1200" cap="none" spc="0" normalizeH="0" baseline="30000" noProof="0" dirty="0">
                  <a:ln>
                    <a:noFill/>
                  </a:ln>
                  <a:solidFill>
                    <a:prstClr val="black"/>
                  </a:solidFill>
                  <a:effectLst/>
                  <a:uLnTx/>
                  <a:uFillTx/>
                  <a:latin typeface="Impact" panose="020B0806030902050204"/>
                  <a:ea typeface="+mn-ea"/>
                  <a:cs typeface="+mn-cs"/>
                </a:rPr>
                <a: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Helps </a:t>
              </a:r>
              <a:r>
                <a:rPr lang="en-ZA" dirty="0">
                  <a:solidFill>
                    <a:prstClr val="black"/>
                  </a:solidFill>
                  <a:latin typeface="Impact" panose="020B0806030902050204"/>
                </a:rPr>
                <a:t>Y</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ou</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W</a:t>
              </a:r>
              <a:r>
                <a:rPr kumimoji="0" lang="en-ZA" sz="1800" b="0" i="0" u="none" strike="noStrike" kern="1200" cap="none" spc="0" normalizeH="0" baseline="0" noProof="0">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JS01 &amp; JS02?</a:t>
              </a:r>
            </a:p>
          </p:txBody>
        </p:sp>
        <p:sp>
          <p:nvSpPr>
            <p:cNvPr id="19" name="Freeform 7">
              <a:extLst>
                <a:ext uri="{FF2B5EF4-FFF2-40B4-BE49-F238E27FC236}">
                  <a16:creationId xmlns:a16="http://schemas.microsoft.com/office/drawing/2014/main" id="{1E3EAC8E-9C86-BAC7-4829-E22871C27279}"/>
                </a:ext>
              </a:extLst>
            </p:cNvPr>
            <p:cNvSpPr/>
            <p:nvPr/>
          </p:nvSpPr>
          <p:spPr>
            <a:xfrm>
              <a:off x="473330" y="7533889"/>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20" name="AutoShape 17">
            <a:extLst>
              <a:ext uri="{FF2B5EF4-FFF2-40B4-BE49-F238E27FC236}">
                <a16:creationId xmlns:a16="http://schemas.microsoft.com/office/drawing/2014/main" id="{4BE44C9E-D7FE-522A-DC88-E63BDB70AE20}"/>
              </a:ext>
            </a:extLst>
          </p:cNvPr>
          <p:cNvSpPr/>
          <p:nvPr/>
        </p:nvSpPr>
        <p:spPr>
          <a:xfrm>
            <a:off x="776654" y="5355147"/>
            <a:ext cx="5581817" cy="22455"/>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23" name="TextBox 22">
            <a:extLst>
              <a:ext uri="{FF2B5EF4-FFF2-40B4-BE49-F238E27FC236}">
                <a16:creationId xmlns:a16="http://schemas.microsoft.com/office/drawing/2014/main" id="{86C8C7ED-E123-62DC-479E-099177B37E60}"/>
              </a:ext>
            </a:extLst>
          </p:cNvPr>
          <p:cNvSpPr txBox="1"/>
          <p:nvPr/>
        </p:nvSpPr>
        <p:spPr>
          <a:xfrm>
            <a:off x="237322" y="8917789"/>
            <a:ext cx="3483888" cy="80021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Partner Name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Contact Info L1</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Contact Info L2</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
        <p:nvSpPr>
          <p:cNvPr id="28" name="TextBox 27">
            <a:extLst>
              <a:ext uri="{FF2B5EF4-FFF2-40B4-BE49-F238E27FC236}">
                <a16:creationId xmlns:a16="http://schemas.microsoft.com/office/drawing/2014/main" id="{D058644D-F5A0-FC5B-83E0-3B298302E8B2}"/>
              </a:ext>
            </a:extLst>
          </p:cNvPr>
          <p:cNvSpPr txBox="1"/>
          <p:nvPr/>
        </p:nvSpPr>
        <p:spPr>
          <a:xfrm>
            <a:off x="766992" y="4607392"/>
            <a:ext cx="5657552" cy="70788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The twin peaks regulators of the South African financial industry, the Financial Sector Conduct Authority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FSCA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and the Prudential Authority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have introduced two pivotal sets of regulations: Joint Standard 1 of 2023 on IT Governance and Risk Management </a:t>
            </a:r>
            <a:r>
              <a:rPr kumimoji="0" lang="en-ZA" sz="800" b="0" i="0" u="none" strike="noStrike" kern="1200" cap="none" spc="0" normalizeH="0" baseline="0" noProof="0">
                <a:ln>
                  <a:noFill/>
                </a:ln>
                <a:solidFill>
                  <a:prstClr val="black"/>
                </a:solidFill>
                <a:effectLst/>
                <a:uLnTx/>
                <a:uFillTx/>
                <a:latin typeface="Arial Narrow" panose="020B0606020202030204" pitchFamily="34" charset="0"/>
                <a:ea typeface="+mn-ea"/>
                <a:cs typeface="+mn-cs"/>
              </a:rPr>
              <a:t>(</a:t>
            </a:r>
            <a:r>
              <a:rPr kumimoji="0" lang="en-ZA" sz="800" b="1" i="0" u="none" strike="noStrike" kern="1200" cap="none" spc="0" normalizeH="0" baseline="0" noProof="0">
                <a:ln>
                  <a:noFill/>
                </a:ln>
                <a:solidFill>
                  <a:prstClr val="black"/>
                </a:solidFill>
                <a:effectLst/>
                <a:uLnTx/>
                <a:uFillTx/>
                <a:latin typeface="Arial Narrow" panose="020B0606020202030204" pitchFamily="34" charset="0"/>
                <a:ea typeface="+mn-ea"/>
                <a:cs typeface="+mn-cs"/>
              </a:rPr>
              <a:t>JS01-2023</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and Joint Standard 2 of 2024 on Cybersecurity and Cyber Resilience Requirements </a:t>
            </a:r>
            <a:r>
              <a:rPr kumimoji="0" lang="en-ZA" sz="800" b="0" i="0" u="none" strike="noStrike" kern="1200" cap="none" spc="0" normalizeH="0" baseline="0" noProof="0">
                <a:ln>
                  <a:noFill/>
                </a:ln>
                <a:solidFill>
                  <a:prstClr val="black"/>
                </a:solidFill>
                <a:effectLst/>
                <a:uLnTx/>
                <a:uFillTx/>
                <a:latin typeface="Arial Narrow" panose="020B0606020202030204" pitchFamily="34" charset="0"/>
                <a:ea typeface="+mn-ea"/>
                <a:cs typeface="+mn-cs"/>
              </a:rPr>
              <a:t>(</a:t>
            </a:r>
            <a:r>
              <a:rPr kumimoji="0" lang="en-ZA" sz="800" b="1" i="0" u="none" strike="noStrike" kern="1200" cap="none" spc="0" normalizeH="0" baseline="0" noProof="0">
                <a:ln>
                  <a:noFill/>
                </a:ln>
                <a:solidFill>
                  <a:prstClr val="black"/>
                </a:solidFill>
                <a:effectLst/>
                <a:uLnTx/>
                <a:uFillTx/>
                <a:latin typeface="Arial Narrow" panose="020B0606020202030204" pitchFamily="34" charset="0"/>
                <a:ea typeface="+mn-ea"/>
                <a:cs typeface="+mn-cs"/>
              </a:rPr>
              <a:t>JS02-2024</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These standards, collectively referred to as the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cyber joint standards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establish a comprehensive framework for how financial institutions must manage their technology and cybersecurity risks. These framework  regulations are significant to bolster the resilience of South Africa’s financial services industry against mounting cyber threats.</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 name="TextBox 28">
            <a:extLst>
              <a:ext uri="{FF2B5EF4-FFF2-40B4-BE49-F238E27FC236}">
                <a16:creationId xmlns:a16="http://schemas.microsoft.com/office/drawing/2014/main" id="{05C16C33-53B0-A6FB-D332-0373BFD018A2}"/>
              </a:ext>
            </a:extLst>
          </p:cNvPr>
          <p:cNvSpPr txBox="1"/>
          <p:nvPr/>
        </p:nvSpPr>
        <p:spPr>
          <a:xfrm>
            <a:off x="766992" y="5709929"/>
            <a:ext cx="5657552" cy="83099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 the current landscape of ever-present and evolving digital threats, attacks and scams, it is crucial for a FSP to comply with the Cyber Joint Standards. Compliance is not merely a regulatory burden; it is a fundamental aspect of responsible business practice. Complying with the Cyber Joint Standards is essential for protecting your clients, your own FSP business, and the stability of the financial system. The FSCA and the PA have been empowered by the Financial Sector Regulation Act to set these standards. Non-compliance can lead to severe penalties, including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Substantial Fines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 regulators have the authority to levy significant financial penalties for breaches of the Joint Standards.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Enforcement Action: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This can range from mandated remedial actions to, in severe cases, the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suspension or revocation of an FSP's license to operate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0" name="TextBox 29">
            <a:extLst>
              <a:ext uri="{FF2B5EF4-FFF2-40B4-BE49-F238E27FC236}">
                <a16:creationId xmlns:a16="http://schemas.microsoft.com/office/drawing/2014/main" id="{218BEDF6-EE46-A565-F0AC-A4A81CBD0C0E}"/>
              </a:ext>
            </a:extLst>
          </p:cNvPr>
          <p:cNvSpPr txBox="1"/>
          <p:nvPr/>
        </p:nvSpPr>
        <p:spPr>
          <a:xfrm>
            <a:off x="776654" y="6916921"/>
            <a:ext cx="5657552" cy="33855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As an FSP you must embed reliance and security into your business culture, driven from the executive level down. This means treating compliance not as an IT project, but as a core, ongoing business function focused on governing, managing risk and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building genuine resilience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4" name="AutoShape 17">
            <a:extLst>
              <a:ext uri="{FF2B5EF4-FFF2-40B4-BE49-F238E27FC236}">
                <a16:creationId xmlns:a16="http://schemas.microsoft.com/office/drawing/2014/main" id="{A0E20BBE-A3FA-88BF-7F83-C4F87B852139}"/>
              </a:ext>
            </a:extLst>
          </p:cNvPr>
          <p:cNvSpPr/>
          <p:nvPr/>
        </p:nvSpPr>
        <p:spPr>
          <a:xfrm flipV="1">
            <a:off x="766992" y="7297479"/>
            <a:ext cx="5581817" cy="68"/>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5" name="AutoShape 17">
            <a:extLst>
              <a:ext uri="{FF2B5EF4-FFF2-40B4-BE49-F238E27FC236}">
                <a16:creationId xmlns:a16="http://schemas.microsoft.com/office/drawing/2014/main" id="{3FBE1B69-CFF1-ADE4-C1C1-3BBB39166CDD}"/>
              </a:ext>
            </a:extLst>
          </p:cNvPr>
          <p:cNvSpPr/>
          <p:nvPr/>
        </p:nvSpPr>
        <p:spPr>
          <a:xfrm flipV="1">
            <a:off x="722996" y="6559940"/>
            <a:ext cx="5635475" cy="11878"/>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6" name="TextBox 35">
            <a:extLst>
              <a:ext uri="{FF2B5EF4-FFF2-40B4-BE49-F238E27FC236}">
                <a16:creationId xmlns:a16="http://schemas.microsoft.com/office/drawing/2014/main" id="{6AB3B049-6128-57EC-13A3-B5C58406DF79}"/>
              </a:ext>
            </a:extLst>
          </p:cNvPr>
          <p:cNvSpPr txBox="1"/>
          <p:nvPr/>
        </p:nvSpPr>
        <p:spPr>
          <a:xfrm>
            <a:off x="776654" y="7705249"/>
            <a:ext cx="3239257" cy="107721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SMB</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secure</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simplifies and enhances cybersecurity for small and mid-sized FSPs, helping to meet several key requirements of the FSCA Joint Standards. It inexpensively offers broad coverage for compliance that includes data protection, risk management, external &amp; internal attack surface monitoring, vital controls, reporting and assessments, and employee training. </a:t>
            </a:r>
            <a:r>
              <a:rPr kumimoji="0" lang="en-ZA" sz="8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ComplianceKate</a:t>
            </a:r>
            <a:r>
              <a:rPr kumimoji="0" lang="en-ZA" sz="800" b="1" i="0" u="none" strike="noStrike" kern="1200" cap="none" spc="0" normalizeH="0" baseline="30000" noProof="0" dirty="0">
                <a:ln>
                  <a:noFill/>
                </a:ln>
                <a:solidFill>
                  <a:prstClr val="black"/>
                </a:solidFill>
                <a:effectLst/>
                <a:uLnTx/>
                <a:uFillTx/>
                <a:latin typeface="Arial Narrow" panose="020B0606020202030204" pitchFamily="34" charset="0"/>
                <a:ea typeface="+mn-ea"/>
                <a:cs typeface="+mn-cs"/>
              </a:rPr>
              <a:t>®</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is your personal AI Assistant to guide you through everything. It’s all backed with a Cyber Warranty to provide remediation &amp; financial peace-of-mind. This all leads to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lower risk</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improved compliance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increased business resilience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and </a:t>
            </a:r>
            <a:r>
              <a:rPr kumimoji="0" lang="en-ZA" sz="800" b="1" i="0" u="none" strike="noStrike" kern="1200" cap="none" spc="0" normalizeH="0" baseline="0" noProof="0" dirty="0">
                <a:ln>
                  <a:noFill/>
                </a:ln>
                <a:solidFill>
                  <a:srgbClr val="7030A0"/>
                </a:solidFill>
                <a:effectLst/>
                <a:uLnTx/>
                <a:uFillTx/>
                <a:latin typeface="Arial Narrow" panose="020B0606020202030204" pitchFamily="34" charset="0"/>
                <a:ea typeface="+mn-ea"/>
                <a:cs typeface="+mn-cs"/>
              </a:rPr>
              <a:t>Trust</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7" name="Rectangle: Rounded Corners 36">
            <a:extLst>
              <a:ext uri="{FF2B5EF4-FFF2-40B4-BE49-F238E27FC236}">
                <a16:creationId xmlns:a16="http://schemas.microsoft.com/office/drawing/2014/main" id="{BC232D48-735F-28DF-DE17-D3EE66CB9121}"/>
              </a:ext>
            </a:extLst>
          </p:cNvPr>
          <p:cNvSpPr/>
          <p:nvPr/>
        </p:nvSpPr>
        <p:spPr>
          <a:xfrm>
            <a:off x="4151472" y="7813913"/>
            <a:ext cx="2360839" cy="197392"/>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white"/>
                </a:solidFill>
                <a:effectLst/>
                <a:uLnTx/>
                <a:uFillTx/>
                <a:latin typeface="Impact" panose="020B0806030902050204"/>
                <a:ea typeface="+mn-ea"/>
                <a:cs typeface="+mn-cs"/>
              </a:rPr>
              <a:t>Cost Effective, All-in-One Cybersecurity Compliance</a:t>
            </a: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9" name="TextBox 19">
            <a:extLst>
              <a:ext uri="{FF2B5EF4-FFF2-40B4-BE49-F238E27FC236}">
                <a16:creationId xmlns:a16="http://schemas.microsoft.com/office/drawing/2014/main" id="{FED95B49-E738-BE05-1F75-E5F3E59B9407}"/>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sp>
        <p:nvSpPr>
          <p:cNvPr id="7" name="Rectangle: Rounded Corners 6">
            <a:extLst>
              <a:ext uri="{FF2B5EF4-FFF2-40B4-BE49-F238E27FC236}">
                <a16:creationId xmlns:a16="http://schemas.microsoft.com/office/drawing/2014/main" id="{70D0497E-B573-6681-58A3-ABD9548D3430}"/>
              </a:ext>
            </a:extLst>
          </p:cNvPr>
          <p:cNvSpPr/>
          <p:nvPr/>
        </p:nvSpPr>
        <p:spPr>
          <a:xfrm>
            <a:off x="4186628" y="8101281"/>
            <a:ext cx="1603434" cy="1162467"/>
          </a:xfrm>
          <a:prstGeom prst="round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800" b="1" dirty="0">
                <a:solidFill>
                  <a:srgbClr val="7030A0"/>
                </a:solidFill>
              </a:rPr>
              <a:t>Hi, I’m Kate</a:t>
            </a:r>
            <a:r>
              <a:rPr lang="en-ZA" sz="800" dirty="0">
                <a:solidFill>
                  <a:srgbClr val="7030A0"/>
                </a:solidFill>
              </a:rPr>
              <a:t>. </a:t>
            </a:r>
            <a:r>
              <a:rPr lang="en-ZA" sz="800" dirty="0">
                <a:solidFill>
                  <a:schemeClr val="bg2">
                    <a:lumMod val="50000"/>
                  </a:schemeClr>
                </a:solidFill>
              </a:rPr>
              <a:t>Your AI Assistant </a:t>
            </a:r>
            <a:r>
              <a:rPr lang="en-US" sz="800" dirty="0">
                <a:solidFill>
                  <a:schemeClr val="bg2">
                    <a:lumMod val="50000"/>
                  </a:schemeClr>
                </a:solidFill>
              </a:rPr>
              <a:t>here to help you with questions, scenarios, policies, templates and guidance related to Joint Standards 1 &amp; 2, POPIA, PAIA, Frameworks and </a:t>
            </a:r>
            <a:r>
              <a:rPr lang="en-ZA" sz="800" dirty="0">
                <a:solidFill>
                  <a:schemeClr val="bg2">
                    <a:lumMod val="50000"/>
                  </a:schemeClr>
                </a:solidFill>
              </a:rPr>
              <a:t>SMB</a:t>
            </a:r>
            <a:r>
              <a:rPr lang="en-ZA" sz="800" dirty="0">
                <a:solidFill>
                  <a:srgbClr val="FF0000"/>
                </a:solidFill>
              </a:rPr>
              <a:t>secure</a:t>
            </a:r>
            <a:r>
              <a:rPr lang="en-ZA" sz="800" baseline="30000" dirty="0">
                <a:solidFill>
                  <a:schemeClr val="bg2">
                    <a:lumMod val="50000"/>
                  </a:schemeClr>
                </a:solidFill>
              </a:rPr>
              <a:t>™</a:t>
            </a:r>
            <a:r>
              <a:rPr lang="en-US" sz="800" dirty="0">
                <a:solidFill>
                  <a:schemeClr val="bg2">
                    <a:lumMod val="50000"/>
                  </a:schemeClr>
                </a:solidFill>
              </a:rPr>
              <a:t> info.</a:t>
            </a:r>
            <a:endParaRPr lang="en-ZA" sz="800" dirty="0">
              <a:solidFill>
                <a:schemeClr val="bg2">
                  <a:lumMod val="50000"/>
                </a:schemeClr>
              </a:solidFill>
            </a:endParaRPr>
          </a:p>
        </p:txBody>
      </p:sp>
      <p:sp>
        <p:nvSpPr>
          <p:cNvPr id="21" name="Freeform 7">
            <a:extLst>
              <a:ext uri="{FF2B5EF4-FFF2-40B4-BE49-F238E27FC236}">
                <a16:creationId xmlns:a16="http://schemas.microsoft.com/office/drawing/2014/main" id="{A37D6084-89D1-2043-421A-67098C9B59E9}"/>
              </a:ext>
            </a:extLst>
          </p:cNvPr>
          <p:cNvSpPr/>
          <p:nvPr/>
        </p:nvSpPr>
        <p:spPr>
          <a:xfrm rot="16200000">
            <a:off x="3990875" y="8258295"/>
            <a:ext cx="162540" cy="109629"/>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1" name="Rectangle: Rounded Corners 30">
            <a:extLst>
              <a:ext uri="{FF2B5EF4-FFF2-40B4-BE49-F238E27FC236}">
                <a16:creationId xmlns:a16="http://schemas.microsoft.com/office/drawing/2014/main" id="{9FA890FB-AFFD-B09E-E1F8-27B9AEE0A06E}"/>
              </a:ext>
            </a:extLst>
          </p:cNvPr>
          <p:cNvSpPr/>
          <p:nvPr/>
        </p:nvSpPr>
        <p:spPr>
          <a:xfrm>
            <a:off x="4574178" y="1217836"/>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7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ComplianceSuite15</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&gt;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FSP </a:t>
            </a:r>
            <a:r>
              <a:rPr kumimoji="0" lang="en-ZA" sz="120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up to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15 Users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&amp; More.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 </a:t>
            </a:r>
            <a:r>
              <a:rPr kumimoji="0" lang="en-ZA" sz="1600" b="0" i="0" u="none" strike="noStrike" kern="1200" cap="none" spc="0" normalizeH="0" baseline="0" noProof="0" dirty="0" err="1">
                <a:ln>
                  <a:noFill/>
                </a:ln>
                <a:solidFill>
                  <a:srgbClr val="7030A0"/>
                </a:solidFill>
                <a:effectLst/>
                <a:uLnTx/>
                <a:uFillTx/>
                <a:latin typeface="Impact" panose="020B0806030902050204"/>
                <a:ea typeface="+mn-ea"/>
                <a:cs typeface="+mn-cs"/>
              </a:rPr>
              <a:t>xxxx</a:t>
            </a: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pic>
        <p:nvPicPr>
          <p:cNvPr id="40" name="Picture 39" descr="A cartoon of a person smiling&#10;&#10;AI-generated content may be incorrect.">
            <a:extLst>
              <a:ext uri="{FF2B5EF4-FFF2-40B4-BE49-F238E27FC236}">
                <a16:creationId xmlns:a16="http://schemas.microsoft.com/office/drawing/2014/main" id="{7D8F8636-0BEF-219F-C45B-DFA5FA4550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6640" y="8231839"/>
            <a:ext cx="1393833" cy="1663725"/>
          </a:xfrm>
          <a:prstGeom prst="rect">
            <a:avLst/>
          </a:prstGeom>
        </p:spPr>
      </p:pic>
      <p:sp>
        <p:nvSpPr>
          <p:cNvPr id="43" name="TextBox 42">
            <a:extLst>
              <a:ext uri="{FF2B5EF4-FFF2-40B4-BE49-F238E27FC236}">
                <a16:creationId xmlns:a16="http://schemas.microsoft.com/office/drawing/2014/main" id="{0E8A3794-0BE9-C1C4-8877-58AC1A90C292}"/>
              </a:ext>
            </a:extLst>
          </p:cNvPr>
          <p:cNvSpPr txBox="1"/>
          <p:nvPr/>
        </p:nvSpPr>
        <p:spPr>
          <a:xfrm>
            <a:off x="199061" y="2444558"/>
            <a:ext cx="6459876" cy="18466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defRPr/>
            </a:pPr>
            <a:r>
              <a:rPr lang="en-ZA" sz="600" b="1" dirty="0">
                <a:solidFill>
                  <a:srgbClr val="FF0000"/>
                </a:solidFill>
                <a:latin typeface="Arial Narrow" panose="020B0606020202030204" pitchFamily="34" charset="0"/>
              </a:rPr>
              <a:t>*</a:t>
            </a:r>
            <a:r>
              <a:rPr lang="en-ZA" sz="600" dirty="0">
                <a:solidFill>
                  <a:prstClr val="white">
                    <a:lumMod val="50000"/>
                  </a:prstClr>
                </a:solidFill>
                <a:latin typeface="Arial Narrow" panose="020B0606020202030204" pitchFamily="34" charset="0"/>
              </a:rPr>
              <a:t>Pricing Excludes VAT. All-in-One Bundle. </a:t>
            </a:r>
            <a:r>
              <a:rPr lang="en-US" sz="600" dirty="0">
                <a:solidFill>
                  <a:prstClr val="white">
                    <a:lumMod val="50000"/>
                  </a:prstClr>
                </a:solidFill>
                <a:latin typeface="Arial Narrow" panose="020B0606020202030204" pitchFamily="34" charset="0"/>
              </a:rPr>
              <a:t>15+ Packs allowed for initial purchase only and sold in increments of Minimum 5. Upgrade Tier or Add </a:t>
            </a:r>
            <a:r>
              <a:rPr lang="en-ZA" sz="600" dirty="0">
                <a:solidFill>
                  <a:prstClr val="white">
                    <a:lumMod val="50000"/>
                  </a:prstClr>
                </a:solidFill>
                <a:latin typeface="Arial Narrow" panose="020B0606020202030204" pitchFamily="34" charset="0"/>
              </a:rPr>
              <a:t>seats </a:t>
            </a:r>
            <a:r>
              <a:rPr lang="en-ZA" sz="600">
                <a:solidFill>
                  <a:prstClr val="white">
                    <a:lumMod val="50000"/>
                  </a:prstClr>
                </a:solidFill>
                <a:latin typeface="Arial Narrow" panose="020B0606020202030204" pitchFamily="34" charset="0"/>
              </a:rPr>
              <a:t>to ComplianceSuiite15 </a:t>
            </a:r>
            <a:r>
              <a:rPr lang="en-ZA" sz="600" dirty="0">
                <a:solidFill>
                  <a:prstClr val="white">
                    <a:lumMod val="50000"/>
                  </a:prstClr>
                </a:solidFill>
                <a:latin typeface="Arial Narrow" panose="020B0606020202030204" pitchFamily="34" charset="0"/>
              </a:rPr>
              <a:t>as Advanced Licenses anytime after Initial Order.</a:t>
            </a:r>
          </a:p>
        </p:txBody>
      </p:sp>
      <p:sp>
        <p:nvSpPr>
          <p:cNvPr id="32" name="Rectangle: Top Corners Rounded 31">
            <a:extLst>
              <a:ext uri="{FF2B5EF4-FFF2-40B4-BE49-F238E27FC236}">
                <a16:creationId xmlns:a16="http://schemas.microsoft.com/office/drawing/2014/main" id="{6840AE22-F7F6-0223-2A34-D2544B3395F1}"/>
              </a:ext>
            </a:extLst>
          </p:cNvPr>
          <p:cNvSpPr/>
          <p:nvPr/>
        </p:nvSpPr>
        <p:spPr>
          <a:xfrm rot="16200000">
            <a:off x="-255827" y="3085509"/>
            <a:ext cx="1300564" cy="508775"/>
          </a:xfrm>
          <a:prstGeom prst="round2Same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dirty="0"/>
              <a:t>FSP  VALUE</a:t>
            </a:r>
          </a:p>
        </p:txBody>
      </p:sp>
    </p:spTree>
    <p:extLst>
      <p:ext uri="{BB962C8B-B14F-4D97-AF65-F5344CB8AC3E}">
        <p14:creationId xmlns:p14="http://schemas.microsoft.com/office/powerpoint/2010/main" val="3222128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C49A1-6389-4330-3B6A-746DB9C976CB}"/>
              </a:ext>
            </a:extLst>
          </p:cNvPr>
          <p:cNvSpPr>
            <a:spLocks noGrp="1"/>
          </p:cNvSpPr>
          <p:nvPr>
            <p:ph type="title"/>
          </p:nvPr>
        </p:nvSpPr>
        <p:spPr>
          <a:xfrm>
            <a:off x="182582" y="2923493"/>
            <a:ext cx="6172200" cy="483410"/>
          </a:xfrm>
        </p:spPr>
        <p:txBody>
          <a:bodyPr>
            <a:normAutofit/>
          </a:bodyPr>
          <a:lstStyle/>
          <a:p>
            <a:r>
              <a:rPr lang="en-ZA" sz="1575" noProof="0" dirty="0"/>
              <a:t>Package Details:</a:t>
            </a:r>
          </a:p>
        </p:txBody>
      </p:sp>
      <p:graphicFrame>
        <p:nvGraphicFramePr>
          <p:cNvPr id="4" name="Table 4">
            <a:extLst>
              <a:ext uri="{FF2B5EF4-FFF2-40B4-BE49-F238E27FC236}">
                <a16:creationId xmlns:a16="http://schemas.microsoft.com/office/drawing/2014/main" id="{91485741-7DB8-63C5-E629-9238C968902C}"/>
              </a:ext>
            </a:extLst>
          </p:cNvPr>
          <p:cNvGraphicFramePr>
            <a:graphicFrameLocks noGrp="1"/>
          </p:cNvGraphicFramePr>
          <p:nvPr>
            <p:ph idx="1"/>
            <p:extLst>
              <p:ext uri="{D42A27DB-BD31-4B8C-83A1-F6EECF244321}">
                <p14:modId xmlns:p14="http://schemas.microsoft.com/office/powerpoint/2010/main" val="3380355576"/>
              </p:ext>
            </p:extLst>
          </p:nvPr>
        </p:nvGraphicFramePr>
        <p:xfrm>
          <a:off x="62221" y="4361153"/>
          <a:ext cx="6438949" cy="4751219"/>
        </p:xfrm>
        <a:graphic>
          <a:graphicData uri="http://schemas.openxmlformats.org/drawingml/2006/table">
            <a:tbl>
              <a:tblPr firstRow="1" bandRow="1">
                <a:tableStyleId>{5C22544A-7EE6-4342-B048-85BDC9FD1C3A}</a:tableStyleId>
              </a:tblPr>
              <a:tblGrid>
                <a:gridCol w="4803977">
                  <a:extLst>
                    <a:ext uri="{9D8B030D-6E8A-4147-A177-3AD203B41FA5}">
                      <a16:colId xmlns:a16="http://schemas.microsoft.com/office/drawing/2014/main" val="3917816691"/>
                    </a:ext>
                  </a:extLst>
                </a:gridCol>
                <a:gridCol w="1634972">
                  <a:extLst>
                    <a:ext uri="{9D8B030D-6E8A-4147-A177-3AD203B41FA5}">
                      <a16:colId xmlns:a16="http://schemas.microsoft.com/office/drawing/2014/main" val="423551376"/>
                    </a:ext>
                  </a:extLst>
                </a:gridCol>
              </a:tblGrid>
              <a:tr h="452111">
                <a:tc>
                  <a:txBody>
                    <a:bodyPr/>
                    <a:lstStyle/>
                    <a:p>
                      <a:pPr algn="ctr"/>
                      <a:endParaRPr lang="en-ZA" sz="1800" noProof="0" dirty="0"/>
                    </a:p>
                  </a:txBody>
                  <a:tcPr marL="51435" marR="51435" marT="25718" marB="25718" anchor="ctr">
                    <a:solidFill>
                      <a:schemeClr val="tx1"/>
                    </a:solidFill>
                  </a:tcPr>
                </a:tc>
                <a:tc>
                  <a:txBody>
                    <a:bodyPr/>
                    <a:lstStyle/>
                    <a:p>
                      <a:pPr algn="ctr"/>
                      <a:r>
                        <a:rPr lang="en-ZA" sz="1600" b="0" noProof="0" dirty="0" err="1">
                          <a:solidFill>
                            <a:srgbClr val="FF0000"/>
                          </a:solidFill>
                        </a:rPr>
                        <a:t>ComplianceSuite</a:t>
                      </a:r>
                      <a:endParaRPr lang="en-ZA" sz="1600" b="0" noProof="0" dirty="0">
                        <a:solidFill>
                          <a:srgbClr val="FF0000"/>
                        </a:solidFill>
                      </a:endParaRPr>
                    </a:p>
                  </a:txBody>
                  <a:tcPr marL="51435" marR="51435" marT="25718" marB="25718" anchor="ctr">
                    <a:solidFill>
                      <a:schemeClr val="tx1"/>
                    </a:solidFill>
                  </a:tcPr>
                </a:tc>
                <a:extLst>
                  <a:ext uri="{0D108BD9-81ED-4DB2-BD59-A6C34878D82A}">
                    <a16:rowId xmlns:a16="http://schemas.microsoft.com/office/drawing/2014/main" val="3697594919"/>
                  </a:ext>
                </a:extLst>
              </a:tr>
              <a:tr h="358259">
                <a:tc>
                  <a:txBody>
                    <a:bodyPr/>
                    <a:lstStyle/>
                    <a:p>
                      <a:r>
                        <a:rPr lang="en-ZA" sz="1400" b="1" noProof="0" dirty="0">
                          <a:solidFill>
                            <a:schemeClr val="bg1"/>
                          </a:solidFill>
                          <a:latin typeface="Arial Narrow" panose="020B0606020202030204" pitchFamily="34" charset="0"/>
                        </a:rPr>
                        <a:t>Full Device Encryption</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306138346"/>
                  </a:ext>
                </a:extLst>
              </a:tr>
              <a:tr h="358259">
                <a:tc>
                  <a:txBody>
                    <a:bodyPr/>
                    <a:lstStyle/>
                    <a:p>
                      <a:r>
                        <a:rPr lang="en-ZA" sz="1400" b="1" noProof="0" dirty="0">
                          <a:solidFill>
                            <a:schemeClr val="bg1"/>
                          </a:solidFill>
                          <a:latin typeface="Arial Narrow" panose="020B0606020202030204" pitchFamily="34" charset="0"/>
                        </a:rPr>
                        <a:t>Remote Lock / Kill / Locate</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28596676"/>
                  </a:ext>
                </a:extLst>
              </a:tr>
              <a:tr h="358259">
                <a:tc>
                  <a:txBody>
                    <a:bodyPr/>
                    <a:lstStyle/>
                    <a:p>
                      <a:r>
                        <a:rPr lang="en-ZA" sz="1400" b="1" noProof="0" dirty="0" err="1">
                          <a:solidFill>
                            <a:schemeClr val="bg1"/>
                          </a:solidFill>
                          <a:latin typeface="Arial Narrow" panose="020B0606020202030204" pitchFamily="34" charset="0"/>
                        </a:rPr>
                        <a:t>RiskResponders</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Automatic &amp; Off-Network Protections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MFA</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576868487"/>
                  </a:ext>
                </a:extLst>
              </a:tr>
              <a:tr h="358259">
                <a:tc>
                  <a:txBody>
                    <a:bodyPr/>
                    <a:lstStyle/>
                    <a:p>
                      <a:r>
                        <a:rPr lang="en-ZA" sz="1400" b="1" noProof="0" dirty="0">
                          <a:solidFill>
                            <a:schemeClr val="bg1"/>
                          </a:solidFill>
                          <a:latin typeface="Arial Narrow" panose="020B0606020202030204" pitchFamily="34" charset="0"/>
                        </a:rPr>
                        <a:t>Access Controls, USB Port Blocking &amp; M365/Google MFA Analysis</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7076471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Secure </a:t>
                      </a:r>
                      <a:r>
                        <a:rPr lang="en-ZA" sz="1400" b="1" noProof="0" dirty="0">
                          <a:solidFill>
                            <a:srgbClr val="FF0000"/>
                          </a:solidFill>
                          <a:latin typeface="Arial Narrow" panose="020B0606020202030204" pitchFamily="34" charset="0"/>
                        </a:rPr>
                        <a:t>PDF </a:t>
                      </a:r>
                      <a:r>
                        <a:rPr lang="en-ZA" sz="1400" b="1" noProof="0" dirty="0">
                          <a:solidFill>
                            <a:schemeClr val="bg1"/>
                          </a:solidFill>
                          <a:latin typeface="Arial Narrow" panose="020B0606020202030204" pitchFamily="34" charset="0"/>
                        </a:rPr>
                        <a:t>Email Encryption + Check</a:t>
                      </a:r>
                      <a:r>
                        <a:rPr lang="en-ZA" sz="1400" b="1" noProof="0" dirty="0">
                          <a:solidFill>
                            <a:srgbClr val="FF0000"/>
                          </a:solidFill>
                          <a:latin typeface="Arial Narrow" panose="020B0606020202030204" pitchFamily="34" charset="0"/>
                        </a:rPr>
                        <a:t>4</a:t>
                      </a:r>
                      <a:r>
                        <a:rPr lang="en-ZA" sz="1400" b="1" noProof="0" dirty="0">
                          <a:solidFill>
                            <a:schemeClr val="bg1"/>
                          </a:solidFill>
                          <a:latin typeface="Arial Narrow" panose="020B0606020202030204" pitchFamily="34" charset="0"/>
                        </a:rPr>
                        <a:t>Phish</a:t>
                      </a:r>
                      <a:r>
                        <a:rPr lang="en-ZA" sz="1400" b="0" baseline="30000" noProof="0" dirty="0">
                          <a:solidFill>
                            <a:schemeClr val="bg1"/>
                          </a:solidFill>
                          <a:latin typeface="Arial Narrow" panose="020B0606020202030204" pitchFamily="34" charset="0"/>
                        </a:rPr>
                        <a:t>™</a:t>
                      </a:r>
                      <a:r>
                        <a:rPr lang="en-ZA" sz="1400" b="0" noProof="0" dirty="0">
                          <a:solidFill>
                            <a:schemeClr val="bg1"/>
                          </a:solidFill>
                          <a:latin typeface="Arial Narrow" panose="020B0606020202030204" pitchFamily="34" charset="0"/>
                        </a:rPr>
                        <a:t>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3392910652"/>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a:solidFill>
                            <a:schemeClr val="bg1"/>
                          </a:solidFill>
                          <a:latin typeface="Arial Narrow" panose="020B0606020202030204" pitchFamily="34" charset="0"/>
                        </a:rPr>
                        <a:t>SendGuard365 </a:t>
                      </a:r>
                      <a:r>
                        <a:rPr lang="en-ZA" sz="1400" b="1" noProof="0" dirty="0">
                          <a:solidFill>
                            <a:schemeClr val="bg1"/>
                          </a:solidFill>
                          <a:latin typeface="Arial Narrow" panose="020B0606020202030204" pitchFamily="34" charset="0"/>
                        </a:rPr>
                        <a:t>Lite for Users to confirm recipients when emailing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27842577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Cybersecurity Awareness Training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Dark Web Monitoring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176546583"/>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Vulnerability Assessments &amp; Attack Surface Monitoring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4107963988"/>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Joint Standard Compliance Toolkit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a:t>
                      </a:r>
                      <a:r>
                        <a:rPr lang="en-ZA" sz="1400" b="1" noProof="0" dirty="0" err="1">
                          <a:solidFill>
                            <a:schemeClr val="bg1"/>
                          </a:solidFill>
                          <a:latin typeface="Arial Narrow" panose="020B0606020202030204" pitchFamily="34" charset="0"/>
                        </a:rPr>
                        <a:t>ComplianceKate</a:t>
                      </a:r>
                      <a:r>
                        <a:rPr lang="en-ZA" sz="1400" b="1" baseline="30000" noProof="0">
                          <a:solidFill>
                            <a:schemeClr val="bg1"/>
                          </a:solidFill>
                          <a:latin typeface="Arial Narrow" panose="020B0606020202030204" pitchFamily="34" charset="0"/>
                        </a:rPr>
                        <a:t>® </a:t>
                      </a:r>
                      <a:r>
                        <a:rPr lang="en-ZA" sz="1400" b="1" noProof="0">
                          <a:solidFill>
                            <a:schemeClr val="bg1"/>
                          </a:solidFill>
                          <a:latin typeface="Arial Narrow" panose="020B0606020202030204" pitchFamily="34" charset="0"/>
                        </a:rPr>
                        <a:t>AI </a:t>
                      </a:r>
                      <a:r>
                        <a:rPr lang="en-ZA" sz="1400" b="1" noProof="0" dirty="0">
                          <a:solidFill>
                            <a:schemeClr val="bg1"/>
                          </a:solidFill>
                          <a:latin typeface="Arial Narrow" panose="020B0606020202030204" pitchFamily="34" charset="0"/>
                        </a:rPr>
                        <a:t>Assistant</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71440961"/>
                  </a:ext>
                </a:extLst>
              </a:tr>
              <a:tr h="358259">
                <a:tc>
                  <a:txBody>
                    <a:bodyPr/>
                    <a:lstStyle/>
                    <a:p>
                      <a:r>
                        <a:rPr lang="en-ZA" sz="1400" b="1" noProof="0">
                          <a:solidFill>
                            <a:schemeClr val="bg1"/>
                          </a:solidFill>
                          <a:latin typeface="Arial Narrow" panose="020B0606020202030204" pitchFamily="34" charset="0"/>
                        </a:rPr>
                        <a:t>ComplianceEZ</a:t>
                      </a:r>
                      <a:r>
                        <a:rPr lang="en-ZA" sz="1400" b="1" baseline="30000" noProof="0">
                          <a:solidFill>
                            <a:schemeClr val="bg1"/>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NIST / CIS / ISO27001 CSF Assessment</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30583990"/>
                  </a:ext>
                </a:extLst>
              </a:tr>
              <a:tr h="358259">
                <a:tc>
                  <a:txBody>
                    <a:bodyPr/>
                    <a:lstStyle/>
                    <a:p>
                      <a:r>
                        <a:rPr lang="en-ZA" sz="1400" b="1" noProof="0" dirty="0">
                          <a:solidFill>
                            <a:schemeClr val="bg1"/>
                          </a:solidFill>
                          <a:latin typeface="Arial Narrow" panose="020B0606020202030204" pitchFamily="34" charset="0"/>
                        </a:rPr>
                        <a:t>Managed DMARC &amp; MTA-STS for Email Security Compliance</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2571464071"/>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R1M Cyber Warranty</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926943523"/>
                  </a:ext>
                </a:extLst>
              </a:tr>
            </a:tbl>
          </a:graphicData>
        </a:graphic>
      </p:graphicFrame>
      <p:grpSp>
        <p:nvGrpSpPr>
          <p:cNvPr id="3" name="Group 33">
            <a:extLst>
              <a:ext uri="{FF2B5EF4-FFF2-40B4-BE49-F238E27FC236}">
                <a16:creationId xmlns:a16="http://schemas.microsoft.com/office/drawing/2014/main" id="{16E81CD7-4F9C-6BCA-12F4-06B2CE65D897}"/>
              </a:ext>
            </a:extLst>
          </p:cNvPr>
          <p:cNvGrpSpPr/>
          <p:nvPr/>
        </p:nvGrpSpPr>
        <p:grpSpPr>
          <a:xfrm>
            <a:off x="-702462" y="711161"/>
            <a:ext cx="3171711" cy="3406258"/>
            <a:chOff x="0" y="-131624"/>
            <a:chExt cx="4228949" cy="4337575"/>
          </a:xfrm>
        </p:grpSpPr>
        <p:grpSp>
          <p:nvGrpSpPr>
            <p:cNvPr id="6" name="Group 34">
              <a:extLst>
                <a:ext uri="{FF2B5EF4-FFF2-40B4-BE49-F238E27FC236}">
                  <a16:creationId xmlns:a16="http://schemas.microsoft.com/office/drawing/2014/main" id="{DBBFDC95-E2BA-0CA0-9AFC-E975BF67C697}"/>
                </a:ext>
              </a:extLst>
            </p:cNvPr>
            <p:cNvGrpSpPr/>
            <p:nvPr/>
          </p:nvGrpSpPr>
          <p:grpSpPr>
            <a:xfrm>
              <a:off x="0" y="-131624"/>
              <a:ext cx="4228949" cy="4337575"/>
              <a:chOff x="0" y="-45439"/>
              <a:chExt cx="1459910" cy="1497410"/>
            </a:xfrm>
          </p:grpSpPr>
          <p:sp>
            <p:nvSpPr>
              <p:cNvPr id="18" name="Freeform 35">
                <a:extLst>
                  <a:ext uri="{FF2B5EF4-FFF2-40B4-BE49-F238E27FC236}">
                    <a16:creationId xmlns:a16="http://schemas.microsoft.com/office/drawing/2014/main" id="{9DE7FD81-1205-6460-0562-908AA997A35B}"/>
                  </a:ext>
                </a:extLst>
              </p:cNvPr>
              <p:cNvSpPr/>
              <p:nvPr/>
            </p:nvSpPr>
            <p:spPr>
              <a:xfrm>
                <a:off x="0" y="-45439"/>
                <a:ext cx="1459910" cy="1497410"/>
              </a:xfrm>
              <a:custGeom>
                <a:avLst/>
                <a:gdLst/>
                <a:ahLst/>
                <a:cxnLst/>
                <a:rect l="l" t="t" r="r" b="b"/>
                <a:pathLst>
                  <a:path w="1459910" h="1497410">
                    <a:moveTo>
                      <a:pt x="1335449" y="1497410"/>
                    </a:moveTo>
                    <a:lnTo>
                      <a:pt x="124460" y="1497410"/>
                    </a:lnTo>
                    <a:cubicBezTo>
                      <a:pt x="55880" y="1497410"/>
                      <a:pt x="0" y="1441530"/>
                      <a:pt x="0" y="1372950"/>
                    </a:cubicBezTo>
                    <a:lnTo>
                      <a:pt x="0" y="124460"/>
                    </a:lnTo>
                    <a:cubicBezTo>
                      <a:pt x="0" y="55880"/>
                      <a:pt x="55880" y="0"/>
                      <a:pt x="124460" y="0"/>
                    </a:cubicBezTo>
                    <a:lnTo>
                      <a:pt x="1335449" y="0"/>
                    </a:lnTo>
                    <a:cubicBezTo>
                      <a:pt x="1404029" y="0"/>
                      <a:pt x="1459910" y="55880"/>
                      <a:pt x="1459910" y="124460"/>
                    </a:cubicBezTo>
                    <a:lnTo>
                      <a:pt x="1459910" y="1372950"/>
                    </a:lnTo>
                    <a:cubicBezTo>
                      <a:pt x="1459910" y="1441530"/>
                      <a:pt x="1404029" y="1497410"/>
                      <a:pt x="1335449" y="1497410"/>
                    </a:cubicBezTo>
                    <a:close/>
                  </a:path>
                </a:pathLst>
              </a:custGeom>
              <a:solidFill>
                <a:srgbClr val="000000"/>
              </a:solidFill>
            </p:spPr>
            <p:txBody>
              <a:bodyPr/>
              <a:lstStyle/>
              <a:p>
                <a:endParaRPr lang="en-ZA" noProof="0" dirty="0"/>
              </a:p>
            </p:txBody>
          </p:sp>
        </p:grpSp>
        <p:sp>
          <p:nvSpPr>
            <p:cNvPr id="7" name="Freeform 36">
              <a:extLst>
                <a:ext uri="{FF2B5EF4-FFF2-40B4-BE49-F238E27FC236}">
                  <a16:creationId xmlns:a16="http://schemas.microsoft.com/office/drawing/2014/main" id="{A0EFC9A5-8580-DE2F-86EE-32905CB65340}"/>
                </a:ext>
              </a:extLst>
            </p:cNvPr>
            <p:cNvSpPr/>
            <p:nvPr/>
          </p:nvSpPr>
          <p:spPr>
            <a:xfrm>
              <a:off x="2590785" y="2595570"/>
              <a:ext cx="571475" cy="571475"/>
            </a:xfrm>
            <a:custGeom>
              <a:avLst/>
              <a:gdLst/>
              <a:ahLst/>
              <a:cxnLst/>
              <a:rect l="l" t="t" r="r" b="b"/>
              <a:pathLst>
                <a:path w="571475" h="571475">
                  <a:moveTo>
                    <a:pt x="0" y="0"/>
                  </a:moveTo>
                  <a:lnTo>
                    <a:pt x="571475" y="0"/>
                  </a:lnTo>
                  <a:lnTo>
                    <a:pt x="571475" y="571475"/>
                  </a:lnTo>
                  <a:lnTo>
                    <a:pt x="0" y="571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ZA" noProof="0" dirty="0"/>
            </a:p>
          </p:txBody>
        </p:sp>
        <p:sp>
          <p:nvSpPr>
            <p:cNvPr id="8" name="Freeform 37">
              <a:extLst>
                <a:ext uri="{FF2B5EF4-FFF2-40B4-BE49-F238E27FC236}">
                  <a16:creationId xmlns:a16="http://schemas.microsoft.com/office/drawing/2014/main" id="{23064C37-E5B4-45FC-C8EE-CD8463911D44}"/>
                </a:ext>
              </a:extLst>
            </p:cNvPr>
            <p:cNvSpPr/>
            <p:nvPr/>
          </p:nvSpPr>
          <p:spPr>
            <a:xfrm>
              <a:off x="1057196" y="2602711"/>
              <a:ext cx="834745" cy="557192"/>
            </a:xfrm>
            <a:custGeom>
              <a:avLst/>
              <a:gdLst/>
              <a:ahLst/>
              <a:cxnLst/>
              <a:rect l="l" t="t" r="r" b="b"/>
              <a:pathLst>
                <a:path w="834745" h="557192">
                  <a:moveTo>
                    <a:pt x="0" y="0"/>
                  </a:moveTo>
                  <a:lnTo>
                    <a:pt x="834746" y="0"/>
                  </a:lnTo>
                  <a:lnTo>
                    <a:pt x="834746" y="557192"/>
                  </a:lnTo>
                  <a:lnTo>
                    <a:pt x="0" y="5571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ZA" noProof="0" dirty="0"/>
            </a:p>
          </p:txBody>
        </p:sp>
        <p:sp>
          <p:nvSpPr>
            <p:cNvPr id="9" name="Freeform 38">
              <a:extLst>
                <a:ext uri="{FF2B5EF4-FFF2-40B4-BE49-F238E27FC236}">
                  <a16:creationId xmlns:a16="http://schemas.microsoft.com/office/drawing/2014/main" id="{9C6BD87E-2029-9F9C-061B-5B617AE44B8C}"/>
                </a:ext>
              </a:extLst>
            </p:cNvPr>
            <p:cNvSpPr/>
            <p:nvPr/>
          </p:nvSpPr>
          <p:spPr>
            <a:xfrm>
              <a:off x="2090215" y="2602711"/>
              <a:ext cx="302296" cy="557192"/>
            </a:xfrm>
            <a:custGeom>
              <a:avLst/>
              <a:gdLst/>
              <a:ahLst/>
              <a:cxnLst/>
              <a:rect l="l" t="t" r="r" b="b"/>
              <a:pathLst>
                <a:path w="302296" h="557192">
                  <a:moveTo>
                    <a:pt x="0" y="0"/>
                  </a:moveTo>
                  <a:lnTo>
                    <a:pt x="302296" y="0"/>
                  </a:lnTo>
                  <a:lnTo>
                    <a:pt x="302296" y="557192"/>
                  </a:lnTo>
                  <a:lnTo>
                    <a:pt x="0" y="5571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ZA" noProof="0" dirty="0"/>
            </a:p>
          </p:txBody>
        </p:sp>
        <p:sp>
          <p:nvSpPr>
            <p:cNvPr id="10" name="Freeform 39">
              <a:extLst>
                <a:ext uri="{FF2B5EF4-FFF2-40B4-BE49-F238E27FC236}">
                  <a16:creationId xmlns:a16="http://schemas.microsoft.com/office/drawing/2014/main" id="{228D7DDF-8829-8A59-E669-D0967A9614AA}"/>
                </a:ext>
              </a:extLst>
            </p:cNvPr>
            <p:cNvSpPr/>
            <p:nvPr/>
          </p:nvSpPr>
          <p:spPr>
            <a:xfrm>
              <a:off x="3360533" y="2602711"/>
              <a:ext cx="313041" cy="557192"/>
            </a:xfrm>
            <a:custGeom>
              <a:avLst/>
              <a:gdLst/>
              <a:ahLst/>
              <a:cxnLst/>
              <a:rect l="l" t="t" r="r" b="b"/>
              <a:pathLst>
                <a:path w="313041" h="557192">
                  <a:moveTo>
                    <a:pt x="0" y="0"/>
                  </a:moveTo>
                  <a:lnTo>
                    <a:pt x="313041" y="0"/>
                  </a:lnTo>
                  <a:lnTo>
                    <a:pt x="313041" y="557192"/>
                  </a:lnTo>
                  <a:lnTo>
                    <a:pt x="0" y="557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ZA" noProof="0" dirty="0"/>
            </a:p>
          </p:txBody>
        </p:sp>
        <p:sp>
          <p:nvSpPr>
            <p:cNvPr id="11" name="Freeform 40">
              <a:extLst>
                <a:ext uri="{FF2B5EF4-FFF2-40B4-BE49-F238E27FC236}">
                  <a16:creationId xmlns:a16="http://schemas.microsoft.com/office/drawing/2014/main" id="{26171E43-B484-0382-749A-5484B29FDA81}"/>
                </a:ext>
              </a:extLst>
            </p:cNvPr>
            <p:cNvSpPr/>
            <p:nvPr/>
          </p:nvSpPr>
          <p:spPr>
            <a:xfrm>
              <a:off x="1176309" y="3370245"/>
              <a:ext cx="501473" cy="557192"/>
            </a:xfrm>
            <a:custGeom>
              <a:avLst/>
              <a:gdLst/>
              <a:ahLst/>
              <a:cxnLst/>
              <a:rect l="l" t="t" r="r" b="b"/>
              <a:pathLst>
                <a:path w="501473" h="557192">
                  <a:moveTo>
                    <a:pt x="0" y="0"/>
                  </a:moveTo>
                  <a:lnTo>
                    <a:pt x="501473" y="0"/>
                  </a:lnTo>
                  <a:lnTo>
                    <a:pt x="501473" y="557192"/>
                  </a:lnTo>
                  <a:lnTo>
                    <a:pt x="0" y="5571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ZA" noProof="0" dirty="0"/>
            </a:p>
          </p:txBody>
        </p:sp>
        <p:sp>
          <p:nvSpPr>
            <p:cNvPr id="12" name="Freeform 41">
              <a:extLst>
                <a:ext uri="{FF2B5EF4-FFF2-40B4-BE49-F238E27FC236}">
                  <a16:creationId xmlns:a16="http://schemas.microsoft.com/office/drawing/2014/main" id="{577A995B-F194-4498-27EC-942DF2058B68}"/>
                </a:ext>
              </a:extLst>
            </p:cNvPr>
            <p:cNvSpPr/>
            <p:nvPr/>
          </p:nvSpPr>
          <p:spPr>
            <a:xfrm>
              <a:off x="1890242" y="3370245"/>
              <a:ext cx="540477" cy="557192"/>
            </a:xfrm>
            <a:custGeom>
              <a:avLst/>
              <a:gdLst/>
              <a:ahLst/>
              <a:cxnLst/>
              <a:rect l="l" t="t" r="r" b="b"/>
              <a:pathLst>
                <a:path w="540477" h="557192">
                  <a:moveTo>
                    <a:pt x="0" y="0"/>
                  </a:moveTo>
                  <a:lnTo>
                    <a:pt x="540477" y="0"/>
                  </a:lnTo>
                  <a:lnTo>
                    <a:pt x="540477" y="557192"/>
                  </a:lnTo>
                  <a:lnTo>
                    <a:pt x="0" y="55719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ZA" noProof="0" dirty="0"/>
            </a:p>
          </p:txBody>
        </p:sp>
        <p:sp>
          <p:nvSpPr>
            <p:cNvPr id="13" name="Freeform 42">
              <a:extLst>
                <a:ext uri="{FF2B5EF4-FFF2-40B4-BE49-F238E27FC236}">
                  <a16:creationId xmlns:a16="http://schemas.microsoft.com/office/drawing/2014/main" id="{AA2243C8-77AC-2EE0-8F35-A94AE3BACF1F}"/>
                </a:ext>
              </a:extLst>
            </p:cNvPr>
            <p:cNvSpPr/>
            <p:nvPr/>
          </p:nvSpPr>
          <p:spPr>
            <a:xfrm>
              <a:off x="2599503" y="3409957"/>
              <a:ext cx="441387" cy="505164"/>
            </a:xfrm>
            <a:custGeom>
              <a:avLst/>
              <a:gdLst/>
              <a:ahLst/>
              <a:cxnLst/>
              <a:rect l="l" t="t" r="r" b="b"/>
              <a:pathLst>
                <a:path w="441387" h="505164">
                  <a:moveTo>
                    <a:pt x="0" y="0"/>
                  </a:moveTo>
                  <a:lnTo>
                    <a:pt x="441387" y="0"/>
                  </a:lnTo>
                  <a:lnTo>
                    <a:pt x="441387" y="505164"/>
                  </a:lnTo>
                  <a:lnTo>
                    <a:pt x="0" y="50516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ZA" noProof="0" dirty="0"/>
            </a:p>
          </p:txBody>
        </p:sp>
        <p:sp>
          <p:nvSpPr>
            <p:cNvPr id="14" name="TextBox 43">
              <a:extLst>
                <a:ext uri="{FF2B5EF4-FFF2-40B4-BE49-F238E27FC236}">
                  <a16:creationId xmlns:a16="http://schemas.microsoft.com/office/drawing/2014/main" id="{9738E3A3-4D47-6646-51A5-8D0E3B1BF8D1}"/>
                </a:ext>
              </a:extLst>
            </p:cNvPr>
            <p:cNvSpPr txBox="1"/>
            <p:nvPr/>
          </p:nvSpPr>
          <p:spPr>
            <a:xfrm>
              <a:off x="2550389" y="3502907"/>
              <a:ext cx="478994" cy="78036"/>
            </a:xfrm>
            <a:prstGeom prst="rect">
              <a:avLst/>
            </a:prstGeom>
          </p:spPr>
          <p:txBody>
            <a:bodyPr lIns="0" tIns="0" rIns="0" bIns="0" rtlCol="0" anchor="t">
              <a:spAutoFit/>
            </a:bodyPr>
            <a:lstStyle/>
            <a:p>
              <a:pPr algn="ctr">
                <a:lnSpc>
                  <a:spcPts val="492"/>
                </a:lnSpc>
              </a:pPr>
              <a:r>
                <a:rPr lang="en-ZA" sz="351" b="1" noProof="0" dirty="0">
                  <a:solidFill>
                    <a:srgbClr val="FF0000"/>
                  </a:solidFill>
                  <a:latin typeface="Aileron Ultra-Bold"/>
                  <a:ea typeface="Aileron Ultra-Bold"/>
                  <a:cs typeface="Aileron Ultra-Bold"/>
                  <a:sym typeface="Aileron Ultra-Bold"/>
                </a:rPr>
                <a:t>DMARC</a:t>
              </a:r>
            </a:p>
          </p:txBody>
        </p:sp>
        <p:sp>
          <p:nvSpPr>
            <p:cNvPr id="15" name="Freeform 44">
              <a:extLst>
                <a:ext uri="{FF2B5EF4-FFF2-40B4-BE49-F238E27FC236}">
                  <a16:creationId xmlns:a16="http://schemas.microsoft.com/office/drawing/2014/main" id="{BF75DCE2-F8C0-A7C5-7623-BFA9071AE9B3}"/>
                </a:ext>
              </a:extLst>
            </p:cNvPr>
            <p:cNvSpPr/>
            <p:nvPr/>
          </p:nvSpPr>
          <p:spPr>
            <a:xfrm>
              <a:off x="3244090" y="3382561"/>
              <a:ext cx="532560" cy="532560"/>
            </a:xfrm>
            <a:custGeom>
              <a:avLst/>
              <a:gdLst/>
              <a:ahLst/>
              <a:cxnLst/>
              <a:rect l="l" t="t" r="r" b="b"/>
              <a:pathLst>
                <a:path w="532560" h="532560">
                  <a:moveTo>
                    <a:pt x="0" y="0"/>
                  </a:moveTo>
                  <a:lnTo>
                    <a:pt x="532560" y="0"/>
                  </a:lnTo>
                  <a:lnTo>
                    <a:pt x="532560" y="532560"/>
                  </a:lnTo>
                  <a:lnTo>
                    <a:pt x="0" y="5325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ZA" noProof="0" dirty="0"/>
            </a:p>
          </p:txBody>
        </p:sp>
        <p:sp>
          <p:nvSpPr>
            <p:cNvPr id="16" name="TextBox 45">
              <a:extLst>
                <a:ext uri="{FF2B5EF4-FFF2-40B4-BE49-F238E27FC236}">
                  <a16:creationId xmlns:a16="http://schemas.microsoft.com/office/drawing/2014/main" id="{53C3908C-AABB-7E5A-6D52-5B7F772DABCD}"/>
                </a:ext>
              </a:extLst>
            </p:cNvPr>
            <p:cNvSpPr txBox="1"/>
            <p:nvPr/>
          </p:nvSpPr>
          <p:spPr>
            <a:xfrm>
              <a:off x="1176310" y="249147"/>
              <a:ext cx="2474307" cy="310275"/>
            </a:xfrm>
            <a:prstGeom prst="rect">
              <a:avLst/>
            </a:prstGeom>
          </p:spPr>
          <p:txBody>
            <a:bodyPr lIns="0" tIns="0" rIns="0" bIns="0" rtlCol="0" anchor="t">
              <a:spAutoFit/>
            </a:bodyPr>
            <a:lstStyle/>
            <a:p>
              <a:pPr algn="l">
                <a:lnSpc>
                  <a:spcPts val="1874"/>
                </a:lnSpc>
              </a:pPr>
              <a:r>
                <a:rPr lang="en-ZA" noProof="0" dirty="0">
                  <a:solidFill>
                    <a:srgbClr val="FFFFFF"/>
                  </a:solidFill>
                  <a:ea typeface="Aileron"/>
                  <a:cs typeface="Aileron"/>
                  <a:sym typeface="Aileron"/>
                </a:rPr>
                <a:t>HOW IT WORKS</a:t>
              </a:r>
            </a:p>
          </p:txBody>
        </p:sp>
        <p:sp>
          <p:nvSpPr>
            <p:cNvPr id="17" name="TextBox 46">
              <a:extLst>
                <a:ext uri="{FF2B5EF4-FFF2-40B4-BE49-F238E27FC236}">
                  <a16:creationId xmlns:a16="http://schemas.microsoft.com/office/drawing/2014/main" id="{63F273FB-A372-3132-DFC3-98BF137C1B11}"/>
                </a:ext>
              </a:extLst>
            </p:cNvPr>
            <p:cNvSpPr txBox="1"/>
            <p:nvPr/>
          </p:nvSpPr>
          <p:spPr>
            <a:xfrm>
              <a:off x="1176310" y="637927"/>
              <a:ext cx="2735686" cy="1811845"/>
            </a:xfrm>
            <a:prstGeom prst="rect">
              <a:avLst/>
            </a:prstGeom>
          </p:spPr>
          <p:txBody>
            <a:bodyPr wrap="square" lIns="0" tIns="0" rIns="0" bIns="0" rtlCol="0" anchor="t">
              <a:spAutoFit/>
            </a:bodyPr>
            <a:lstStyle/>
            <a:p>
              <a:pPr algn="just">
                <a:lnSpc>
                  <a:spcPts val="1377"/>
                </a:lnSpc>
              </a:pPr>
              <a:r>
                <a:rPr lang="en-ZA" sz="1100" spc="34" noProof="0" dirty="0">
                  <a:solidFill>
                    <a:schemeClr val="bg1"/>
                  </a:solidFill>
                  <a:latin typeface="Arial Narrow" panose="020B0606020202030204" pitchFamily="34" charset="0"/>
                  <a:ea typeface="Aileron"/>
                  <a:cs typeface="Aileron"/>
                  <a:sym typeface="Aileron"/>
                </a:rPr>
                <a:t>The ultra affordable </a:t>
              </a:r>
              <a:r>
                <a:rPr lang="en-ZA" sz="1100" b="1" spc="34" noProof="0" dirty="0">
                  <a:solidFill>
                    <a:schemeClr val="bg1"/>
                  </a:solidFill>
                  <a:latin typeface="Arial Narrow" panose="020B0606020202030204" pitchFamily="34" charset="0"/>
                  <a:ea typeface="Aileron"/>
                  <a:cs typeface="Aileron"/>
                  <a:sym typeface="Aileron"/>
                </a:rPr>
                <a:t>SMB</a:t>
              </a:r>
              <a:r>
                <a:rPr lang="en-ZA" sz="1100" b="1" spc="34" noProof="0" dirty="0">
                  <a:solidFill>
                    <a:srgbClr val="FF0000"/>
                  </a:solidFill>
                  <a:latin typeface="Arial Narrow" panose="020B0606020202030204" pitchFamily="34" charset="0"/>
                  <a:ea typeface="Aileron"/>
                  <a:cs typeface="Aileron"/>
                  <a:sym typeface="Aileron"/>
                </a:rPr>
                <a:t>secure</a:t>
              </a:r>
              <a:r>
                <a:rPr lang="en-ZA" sz="1200" b="1" baseline="30000" noProof="0" dirty="0">
                  <a:solidFill>
                    <a:schemeClr val="bg1"/>
                  </a:solidFill>
                  <a:latin typeface="Arial Narrow" panose="020B0606020202030204" pitchFamily="34" charset="0"/>
                </a:rPr>
                <a:t>™️</a:t>
              </a:r>
              <a:r>
                <a:rPr lang="en-ZA" sz="1100" b="1" spc="34" noProof="0" dirty="0">
                  <a:solidFill>
                    <a:srgbClr val="FF0000"/>
                  </a:solidFill>
                  <a:latin typeface="Arial Narrow" panose="020B0606020202030204" pitchFamily="34" charset="0"/>
                  <a:ea typeface="Aileron"/>
                  <a:cs typeface="Aileron"/>
                  <a:sym typeface="Aileron"/>
                </a:rPr>
                <a:t> </a:t>
              </a:r>
              <a:r>
                <a:rPr lang="en-ZA" sz="1100" spc="34" noProof="0" dirty="0" err="1">
                  <a:solidFill>
                    <a:srgbClr val="FF0000"/>
                  </a:solidFill>
                  <a:latin typeface="Arial Narrow" panose="020B0606020202030204" pitchFamily="34" charset="0"/>
                  <a:ea typeface="Aileron"/>
                  <a:cs typeface="Aileron"/>
                  <a:sym typeface="Aileron"/>
                </a:rPr>
                <a:t>ComplianceSuite</a:t>
              </a:r>
              <a:r>
                <a:rPr lang="en-ZA" sz="1100" spc="34" noProof="0" dirty="0">
                  <a:solidFill>
                    <a:srgbClr val="FF0000"/>
                  </a:solidFill>
                  <a:latin typeface="Arial Narrow" panose="020B0606020202030204" pitchFamily="34" charset="0"/>
                  <a:ea typeface="Aileron"/>
                  <a:cs typeface="Aileron"/>
                  <a:sym typeface="Aileron"/>
                </a:rPr>
                <a:t> </a:t>
              </a:r>
              <a:r>
                <a:rPr lang="en-ZA" sz="1100" spc="34" noProof="0" dirty="0">
                  <a:solidFill>
                    <a:srgbClr val="FFFFFF"/>
                  </a:solidFill>
                  <a:latin typeface="Arial Narrow" panose="020B0606020202030204" pitchFamily="34" charset="0"/>
                  <a:ea typeface="Aileron"/>
                  <a:cs typeface="Aileron"/>
                  <a:sym typeface="Aileron"/>
                </a:rPr>
                <a:t>leverages patented technologies from leading and world class technology vendors that can be deployed in minutes to address cybersecurity compliance and make securing data on PCs, Macs, USBs, Mobiles and Emails a </a:t>
              </a:r>
              <a:r>
                <a:rPr lang="en-ZA" sz="1100" b="1" spc="34" noProof="0" dirty="0">
                  <a:solidFill>
                    <a:srgbClr val="FFFFFF"/>
                  </a:solidFill>
                  <a:latin typeface="Arial Narrow" panose="020B0606020202030204" pitchFamily="34" charset="0"/>
                  <a:ea typeface="Aileron Bold"/>
                  <a:cs typeface="Aileron Bold"/>
                  <a:sym typeface="Aileron Bold"/>
                </a:rPr>
                <a:t>Total Breeze. </a:t>
              </a:r>
            </a:p>
          </p:txBody>
        </p:sp>
      </p:grpSp>
      <p:sp>
        <p:nvSpPr>
          <p:cNvPr id="19" name="Rectangle 18">
            <a:extLst>
              <a:ext uri="{FF2B5EF4-FFF2-40B4-BE49-F238E27FC236}">
                <a16:creationId xmlns:a16="http://schemas.microsoft.com/office/drawing/2014/main" id="{FAD03B5E-2571-2E94-19E1-F02C83C94F1C}"/>
              </a:ext>
            </a:extLst>
          </p:cNvPr>
          <p:cNvSpPr/>
          <p:nvPr/>
        </p:nvSpPr>
        <p:spPr>
          <a:xfrm>
            <a:off x="2695474" y="191385"/>
            <a:ext cx="3811458" cy="41697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ZA" sz="1200" b="1" noProof="0" dirty="0">
                <a:solidFill>
                  <a:srgbClr val="FF0000"/>
                </a:solidFill>
                <a:latin typeface="Arial Narrow" panose="020B0606020202030204" pitchFamily="34" charset="0"/>
              </a:rPr>
              <a:t>The Financial Services Industry Is Built On Trust </a:t>
            </a:r>
          </a:p>
          <a:p>
            <a:pPr algn="just"/>
            <a:r>
              <a:rPr lang="en-ZA" sz="1200" noProof="0" dirty="0">
                <a:solidFill>
                  <a:schemeClr val="tx1"/>
                </a:solidFill>
                <a:latin typeface="Arial Narrow" panose="020B0606020202030204" pitchFamily="34" charset="0"/>
              </a:rPr>
              <a:t>Clients entrust you with their sensitive personal and financial information, as well as their hard-earned money. A successful cyberattack can lead to the theft of this data and these funds</a:t>
            </a:r>
            <a:r>
              <a:rPr lang="en-ZA" sz="1200" noProof="0">
                <a:solidFill>
                  <a:schemeClr val="tx1"/>
                </a:solidFill>
                <a:latin typeface="Arial Narrow" panose="020B0606020202030204" pitchFamily="34" charset="0"/>
              </a:rPr>
              <a:t>, identity </a:t>
            </a:r>
            <a:r>
              <a:rPr lang="en-ZA" sz="1200" noProof="0" dirty="0">
                <a:solidFill>
                  <a:schemeClr val="tx1"/>
                </a:solidFill>
                <a:latin typeface="Arial Narrow" panose="020B0606020202030204" pitchFamily="34" charset="0"/>
              </a:rPr>
              <a:t>theft, significant financial loss and emotional distress to consumers. </a:t>
            </a:r>
            <a:r>
              <a:rPr lang="en-ZA" sz="1200" b="1" noProof="0" dirty="0">
                <a:solidFill>
                  <a:schemeClr val="tx1"/>
                </a:solidFill>
                <a:latin typeface="Arial Narrow" panose="020B0606020202030204" pitchFamily="34" charset="0"/>
              </a:rPr>
              <a:t>SMB</a:t>
            </a:r>
            <a:r>
              <a:rPr lang="en-ZA" sz="1200" b="1" noProof="0" dirty="0">
                <a:solidFill>
                  <a:srgbClr val="FF0000"/>
                </a:solidFill>
                <a:latin typeface="Arial Narrow" panose="020B0606020202030204" pitchFamily="34" charset="0"/>
              </a:rPr>
              <a:t>secure</a:t>
            </a:r>
            <a:r>
              <a:rPr lang="en-ZA" sz="1200" b="1" noProof="0" dirty="0">
                <a:solidFill>
                  <a:schemeClr val="tx1"/>
                </a:solidFill>
                <a:latin typeface="Arial Narrow" panose="020B0606020202030204" pitchFamily="34" charset="0"/>
              </a:rPr>
              <a:t>™️ </a:t>
            </a:r>
            <a:r>
              <a:rPr lang="en-ZA" sz="1200" noProof="0" dirty="0">
                <a:solidFill>
                  <a:schemeClr val="tx1"/>
                </a:solidFill>
                <a:latin typeface="Arial Narrow" panose="020B0606020202030204" pitchFamily="34" charset="0"/>
              </a:rPr>
              <a:t>ensures that your small FSP business will have robust security measures in place to protect client information from unauthorised access &amp; disclosure.</a:t>
            </a:r>
          </a:p>
          <a:p>
            <a:pPr algn="just"/>
            <a:endParaRPr lang="en-ZA" sz="1400" noProof="0" dirty="0">
              <a:solidFill>
                <a:schemeClr val="tx1"/>
              </a:solidFill>
              <a:latin typeface="Arial Narrow" panose="020B0606020202030204" pitchFamily="34" charset="0"/>
            </a:endParaRPr>
          </a:p>
          <a:p>
            <a:pPr algn="just"/>
            <a:r>
              <a:rPr lang="en-ZA" sz="1200" b="1" noProof="0" dirty="0">
                <a:solidFill>
                  <a:srgbClr val="FF0000"/>
                </a:solidFill>
                <a:latin typeface="Arial Narrow" panose="020B0606020202030204" pitchFamily="34" charset="0"/>
              </a:rPr>
              <a:t>A Cyber Incident Can Be Costly For Your FSP Business</a:t>
            </a:r>
            <a:r>
              <a:rPr lang="en-ZA" sz="1400" noProof="0" dirty="0">
                <a:solidFill>
                  <a:schemeClr val="tx1"/>
                </a:solidFill>
                <a:latin typeface="Arial Narrow" panose="020B0606020202030204" pitchFamily="34" charset="0"/>
              </a:rPr>
              <a:t> </a:t>
            </a:r>
          </a:p>
          <a:p>
            <a:pPr algn="just"/>
            <a:r>
              <a:rPr lang="en-ZA" sz="1200" i="1" noProof="0" dirty="0">
                <a:solidFill>
                  <a:schemeClr val="tx1"/>
                </a:solidFill>
                <a:latin typeface="Arial Narrow" panose="020B0606020202030204" pitchFamily="34" charset="0"/>
              </a:rPr>
              <a:t>The consequences can include:</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Financial Loss: </a:t>
            </a:r>
            <a:r>
              <a:rPr lang="en-ZA" sz="1200" noProof="0" dirty="0">
                <a:solidFill>
                  <a:schemeClr val="tx1"/>
                </a:solidFill>
                <a:latin typeface="Arial Narrow" panose="020B0606020202030204" pitchFamily="34" charset="0"/>
              </a:rPr>
              <a:t>The direct costs of a breach can be enormous, encompassing the theft of funds, the expense of remediation, regulatory fines, and legal fees.</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Reputational Damage: </a:t>
            </a:r>
            <a:r>
              <a:rPr lang="en-ZA" sz="1200" noProof="0" dirty="0">
                <a:solidFill>
                  <a:schemeClr val="tx1"/>
                </a:solidFill>
                <a:latin typeface="Arial Narrow" panose="020B0606020202030204" pitchFamily="34" charset="0"/>
              </a:rPr>
              <a:t>The loss of client trust following a cyberattack can be difficult. This can lead to a mass exodus of clients and a severely tarnished brand.</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Operational Disruption: </a:t>
            </a:r>
            <a:r>
              <a:rPr lang="en-ZA" sz="1200" noProof="0" dirty="0">
                <a:solidFill>
                  <a:schemeClr val="tx1"/>
                </a:solidFill>
                <a:latin typeface="Arial Narrow" panose="020B0606020202030204" pitchFamily="34" charset="0"/>
              </a:rPr>
              <a:t>A successful attack, such as a ransomware incident, can bring business operations to a complete standstill, preventing your FSP business from serving its clients and conducting its business.</a:t>
            </a:r>
            <a:endParaRPr lang="en-ZA" sz="1400" noProof="0" dirty="0">
              <a:solidFill>
                <a:schemeClr val="tx1"/>
              </a:solidFill>
              <a:latin typeface="Arial Narrow" panose="020B0606020202030204" pitchFamily="34" charset="0"/>
            </a:endParaRPr>
          </a:p>
        </p:txBody>
      </p:sp>
      <p:grpSp>
        <p:nvGrpSpPr>
          <p:cNvPr id="25" name="Group 24">
            <a:extLst>
              <a:ext uri="{FF2B5EF4-FFF2-40B4-BE49-F238E27FC236}">
                <a16:creationId xmlns:a16="http://schemas.microsoft.com/office/drawing/2014/main" id="{D80E578C-B194-C073-0DAF-36C5AA51C9E5}"/>
              </a:ext>
            </a:extLst>
          </p:cNvPr>
          <p:cNvGrpSpPr/>
          <p:nvPr/>
        </p:nvGrpSpPr>
        <p:grpSpPr>
          <a:xfrm flipH="1">
            <a:off x="-51450" y="9178181"/>
            <a:ext cx="6572708" cy="302580"/>
            <a:chOff x="1659888" y="1152509"/>
            <a:chExt cx="10209017" cy="537855"/>
          </a:xfrm>
          <a:solidFill>
            <a:srgbClr val="FF0000"/>
          </a:solidFill>
        </p:grpSpPr>
        <p:sp>
          <p:nvSpPr>
            <p:cNvPr id="21" name="04R">
              <a:extLst>
                <a:ext uri="{FF2B5EF4-FFF2-40B4-BE49-F238E27FC236}">
                  <a16:creationId xmlns:a16="http://schemas.microsoft.com/office/drawing/2014/main" id="{5EAAC606-DBB1-0511-DCFB-45C4E52C8AE2}"/>
                </a:ext>
              </a:extLst>
            </p:cNvPr>
            <p:cNvSpPr/>
            <p:nvPr/>
          </p:nvSpPr>
          <p:spPr bwMode="auto">
            <a:xfrm>
              <a:off x="1659888"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Defend</a:t>
              </a:r>
            </a:p>
          </p:txBody>
        </p:sp>
        <p:sp>
          <p:nvSpPr>
            <p:cNvPr id="22" name="04R">
              <a:extLst>
                <a:ext uri="{FF2B5EF4-FFF2-40B4-BE49-F238E27FC236}">
                  <a16:creationId xmlns:a16="http://schemas.microsoft.com/office/drawing/2014/main" id="{B470FBC5-172A-7DE7-B47F-E218D9E9CA65}"/>
                </a:ext>
              </a:extLst>
            </p:cNvPr>
            <p:cNvSpPr/>
            <p:nvPr/>
          </p:nvSpPr>
          <p:spPr bwMode="auto">
            <a:xfrm>
              <a:off x="4226023"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Protect</a:t>
              </a:r>
            </a:p>
          </p:txBody>
        </p:sp>
        <p:sp>
          <p:nvSpPr>
            <p:cNvPr id="23" name="04R">
              <a:extLst>
                <a:ext uri="{FF2B5EF4-FFF2-40B4-BE49-F238E27FC236}">
                  <a16:creationId xmlns:a16="http://schemas.microsoft.com/office/drawing/2014/main" id="{8D1B05DA-6CB1-0638-A56C-DE74712EEC97}"/>
                </a:ext>
              </a:extLst>
            </p:cNvPr>
            <p:cNvSpPr/>
            <p:nvPr/>
          </p:nvSpPr>
          <p:spPr bwMode="auto">
            <a:xfrm>
              <a:off x="9390885"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Encrypt</a:t>
              </a:r>
            </a:p>
          </p:txBody>
        </p:sp>
        <p:sp>
          <p:nvSpPr>
            <p:cNvPr id="24" name="04R">
              <a:extLst>
                <a:ext uri="{FF2B5EF4-FFF2-40B4-BE49-F238E27FC236}">
                  <a16:creationId xmlns:a16="http://schemas.microsoft.com/office/drawing/2014/main" id="{67332EF7-63DF-DA1D-8926-49B677DE293C}"/>
                </a:ext>
              </a:extLst>
            </p:cNvPr>
            <p:cNvSpPr/>
            <p:nvPr/>
          </p:nvSpPr>
          <p:spPr bwMode="auto">
            <a:xfrm>
              <a:off x="6832131" y="1152509"/>
              <a:ext cx="2478339"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Safeguard</a:t>
              </a:r>
            </a:p>
          </p:txBody>
        </p:sp>
      </p:grpSp>
      <p:sp>
        <p:nvSpPr>
          <p:cNvPr id="26" name="TextBox 25">
            <a:extLst>
              <a:ext uri="{FF2B5EF4-FFF2-40B4-BE49-F238E27FC236}">
                <a16:creationId xmlns:a16="http://schemas.microsoft.com/office/drawing/2014/main" id="{765C3C4D-C81B-845C-46B6-DD3E1D77CA91}"/>
              </a:ext>
            </a:extLst>
          </p:cNvPr>
          <p:cNvSpPr txBox="1"/>
          <p:nvPr/>
        </p:nvSpPr>
        <p:spPr>
          <a:xfrm>
            <a:off x="4759568" y="9598223"/>
            <a:ext cx="1842869" cy="307777"/>
          </a:xfrm>
          <a:prstGeom prst="rect">
            <a:avLst/>
          </a:prstGeom>
          <a:noFill/>
        </p:spPr>
        <p:txBody>
          <a:bodyPr wrap="square" rtlCol="0">
            <a:spAutoFit/>
          </a:bodyPr>
          <a:lstStyle/>
          <a:p>
            <a:pPr algn="r"/>
            <a:r>
              <a:rPr lang="en-ZA" sz="1400" noProof="0" dirty="0"/>
              <a:t>Partner Name </a:t>
            </a:r>
            <a:endParaRPr lang="en-ZA" noProof="0" dirty="0">
              <a:solidFill>
                <a:schemeClr val="bg2">
                  <a:lumMod val="75000"/>
                </a:schemeClr>
              </a:solidFill>
              <a:latin typeface="Arial Narrow" panose="020B0606020202030204" pitchFamily="34" charset="0"/>
            </a:endParaRPr>
          </a:p>
        </p:txBody>
      </p:sp>
      <p:sp>
        <p:nvSpPr>
          <p:cNvPr id="30" name="TextBox 29">
            <a:extLst>
              <a:ext uri="{FF2B5EF4-FFF2-40B4-BE49-F238E27FC236}">
                <a16:creationId xmlns:a16="http://schemas.microsoft.com/office/drawing/2014/main" id="{D895F887-3A43-223F-2379-2438DDD85421}"/>
              </a:ext>
            </a:extLst>
          </p:cNvPr>
          <p:cNvSpPr txBox="1"/>
          <p:nvPr/>
        </p:nvSpPr>
        <p:spPr>
          <a:xfrm>
            <a:off x="-51450" y="-11870"/>
            <a:ext cx="2751602" cy="461665"/>
          </a:xfrm>
          <a:prstGeom prst="rect">
            <a:avLst/>
          </a:prstGeom>
          <a:solidFill>
            <a:srgbClr val="FF0000"/>
          </a:solidFill>
        </p:spPr>
        <p:txBody>
          <a:bodyPr wrap="square" rtlCol="0">
            <a:spAutoFit/>
          </a:bodyPr>
          <a:lstStyle/>
          <a:p>
            <a:pPr algn="r"/>
            <a:r>
              <a:rPr lang="en-ZA" sz="1200" noProof="0" dirty="0">
                <a:solidFill>
                  <a:schemeClr val="bg1"/>
                </a:solidFill>
              </a:rPr>
              <a:t>Get Data Security &amp; Compliance </a:t>
            </a:r>
          </a:p>
          <a:p>
            <a:pPr algn="r"/>
            <a:r>
              <a:rPr lang="en-ZA" sz="1100" i="1" noProof="0" dirty="0">
                <a:solidFill>
                  <a:schemeClr val="bg1"/>
                </a:solidFill>
                <a:latin typeface="Arial Narrow" panose="020B0606020202030204" pitchFamily="34" charset="0"/>
              </a:rPr>
              <a:t>as part of your everyday data processing…</a:t>
            </a:r>
          </a:p>
        </p:txBody>
      </p:sp>
      <p:sp>
        <p:nvSpPr>
          <p:cNvPr id="31" name="Freeform 7">
            <a:extLst>
              <a:ext uri="{FF2B5EF4-FFF2-40B4-BE49-F238E27FC236}">
                <a16:creationId xmlns:a16="http://schemas.microsoft.com/office/drawing/2014/main" id="{AC30DD63-93C1-9DAF-4584-5B155F78A5A0}"/>
              </a:ext>
            </a:extLst>
          </p:cNvPr>
          <p:cNvSpPr/>
          <p:nvPr/>
        </p:nvSpPr>
        <p:spPr>
          <a:xfrm>
            <a:off x="6192242" y="36293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32" name="Freeform 7">
            <a:extLst>
              <a:ext uri="{FF2B5EF4-FFF2-40B4-BE49-F238E27FC236}">
                <a16:creationId xmlns:a16="http://schemas.microsoft.com/office/drawing/2014/main" id="{7AEE1C3F-DF5C-E089-AD3D-21143C9B11A5}"/>
              </a:ext>
            </a:extLst>
          </p:cNvPr>
          <p:cNvSpPr/>
          <p:nvPr/>
        </p:nvSpPr>
        <p:spPr>
          <a:xfrm>
            <a:off x="6192242" y="206768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20" name="TextBox 19">
            <a:extLst>
              <a:ext uri="{FF2B5EF4-FFF2-40B4-BE49-F238E27FC236}">
                <a16:creationId xmlns:a16="http://schemas.microsoft.com/office/drawing/2014/main" id="{7D33C192-FC2D-44AB-6B7D-FCAEE8E3C8C4}"/>
              </a:ext>
            </a:extLst>
          </p:cNvPr>
          <p:cNvSpPr txBox="1"/>
          <p:nvPr/>
        </p:nvSpPr>
        <p:spPr>
          <a:xfrm>
            <a:off x="-1" y="9652967"/>
            <a:ext cx="4925875" cy="215444"/>
          </a:xfrm>
          <a:prstGeom prst="rect">
            <a:avLst/>
          </a:prstGeom>
          <a:noFill/>
        </p:spPr>
        <p:txBody>
          <a:bodyPr wrap="square" rtlCol="0" anchor="ctr">
            <a:spAutoFit/>
          </a:bodyPr>
          <a:lstStyle/>
          <a:p>
            <a:pPr lvl="0">
              <a:defRPr/>
            </a:pPr>
            <a:r>
              <a:rPr lang="en-ZA" sz="800" b="1" dirty="0">
                <a:solidFill>
                  <a:srgbClr val="FF0000"/>
                </a:solidFill>
                <a:latin typeface="Arial Narrow" panose="020B0606020202030204" pitchFamily="34" charset="0"/>
              </a:rPr>
              <a:t>*</a:t>
            </a:r>
            <a:r>
              <a:rPr lang="en-ZA" sz="800" dirty="0">
                <a:solidFill>
                  <a:schemeClr val="bg2">
                    <a:lumMod val="50000"/>
                  </a:schemeClr>
                </a:solidFill>
                <a:latin typeface="Arial Narrow" panose="020B0606020202030204" pitchFamily="34" charset="0"/>
              </a:rPr>
              <a:t> COM Addin for Microsoft Classic Outlook on Windows PC.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rPr>
              <a:t>**</a:t>
            </a:r>
            <a:r>
              <a:rPr kumimoji="0" lang="en-ZA" sz="800" b="0" i="0" u="none" strike="noStrike" kern="1200" cap="none" spc="0" normalizeH="0" baseline="0" noProof="0" dirty="0">
                <a:ln>
                  <a:noFill/>
                </a:ln>
                <a:solidFill>
                  <a:schemeClr val="bg2">
                    <a:lumMod val="50000"/>
                  </a:schemeClr>
                </a:solidFill>
                <a:effectLst/>
                <a:uLnTx/>
                <a:uFillTx/>
                <a:latin typeface="Arial Narrow" panose="020B0606020202030204" pitchFamily="34" charset="0"/>
              </a:rPr>
              <a:t> Cyber Warranty only applies to FSPs domiciled in South Africa.</a:t>
            </a:r>
          </a:p>
        </p:txBody>
      </p:sp>
    </p:spTree>
    <p:extLst>
      <p:ext uri="{BB962C8B-B14F-4D97-AF65-F5344CB8AC3E}">
        <p14:creationId xmlns:p14="http://schemas.microsoft.com/office/powerpoint/2010/main" val="51647731"/>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00CAA29-176B-61A5-D0A1-70438FE1A73F}"/>
            </a:ext>
          </a:extLst>
        </p:cNvPr>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7698E3FE-4237-7D12-52D4-E6C6F0A2E5B7}"/>
              </a:ext>
            </a:extLst>
          </p:cNvPr>
          <p:cNvSpPr/>
          <p:nvPr/>
        </p:nvSpPr>
        <p:spPr>
          <a:xfrm>
            <a:off x="776653" y="-254438"/>
            <a:ext cx="6279240" cy="1148748"/>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pic>
        <p:nvPicPr>
          <p:cNvPr id="6" name="Content Placeholder 5" descr="A black background with white text&#10;&#10;AI-generated content may be incorrect.">
            <a:extLst>
              <a:ext uri="{FF2B5EF4-FFF2-40B4-BE49-F238E27FC236}">
                <a16:creationId xmlns:a16="http://schemas.microsoft.com/office/drawing/2014/main" id="{6D84EF62-6380-DB69-CE0E-BE738E84DF6C}"/>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4335618" y="-246815"/>
            <a:ext cx="2356612" cy="982659"/>
          </a:xfrm>
        </p:spPr>
      </p:pic>
      <p:sp>
        <p:nvSpPr>
          <p:cNvPr id="4" name="TextBox 3">
            <a:extLst>
              <a:ext uri="{FF2B5EF4-FFF2-40B4-BE49-F238E27FC236}">
                <a16:creationId xmlns:a16="http://schemas.microsoft.com/office/drawing/2014/main" id="{D2B5BF1F-A3FB-4717-9118-7225B8182A3B}"/>
              </a:ext>
            </a:extLst>
          </p:cNvPr>
          <p:cNvSpPr txBox="1"/>
          <p:nvPr/>
        </p:nvSpPr>
        <p:spPr>
          <a:xfrm>
            <a:off x="728080" y="445862"/>
            <a:ext cx="5884891" cy="369332"/>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ZA" b="0" i="0" u="none" strike="noStrike" kern="1200" cap="none" spc="0" normalizeH="0" baseline="0" noProof="0" dirty="0">
                <a:ln>
                  <a:noFill/>
                </a:ln>
                <a:solidFill>
                  <a:prstClr val="white"/>
                </a:solidFill>
                <a:effectLst/>
                <a:uLnTx/>
                <a:uFillTx/>
                <a:latin typeface="Impact" panose="020B0806030902050204"/>
                <a:ea typeface="+mn-ea"/>
                <a:cs typeface="+mn-cs"/>
              </a:rPr>
              <a:t>Your Quick Guide to Cyber Joint Standard 2 Compliance.</a:t>
            </a:r>
            <a:endPar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11" name="Rectangle: Rounded Corners 10">
            <a:extLst>
              <a:ext uri="{FF2B5EF4-FFF2-40B4-BE49-F238E27FC236}">
                <a16:creationId xmlns:a16="http://schemas.microsoft.com/office/drawing/2014/main" id="{2049EBFA-DB5A-A4BD-B8AC-A703FD7E857C}"/>
              </a:ext>
            </a:extLst>
          </p:cNvPr>
          <p:cNvSpPr/>
          <p:nvPr/>
        </p:nvSpPr>
        <p:spPr>
          <a:xfrm>
            <a:off x="199062" y="3621859"/>
            <a:ext cx="6459876" cy="3768380"/>
          </a:xfrm>
          <a:prstGeom prst="roundRect">
            <a:avLst/>
          </a:prstGeom>
          <a:solidFill>
            <a:srgbClr val="F0F4F8"/>
          </a:solidFill>
          <a:ln w="412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8E1C7051-2B4F-DA99-46F2-E40D5673BAA2}"/>
              </a:ext>
            </a:extLst>
          </p:cNvPr>
          <p:cNvGrpSpPr/>
          <p:nvPr/>
        </p:nvGrpSpPr>
        <p:grpSpPr>
          <a:xfrm>
            <a:off x="199062" y="3621859"/>
            <a:ext cx="6459876" cy="369332"/>
            <a:chOff x="135562" y="4482750"/>
            <a:chExt cx="6459876" cy="369332"/>
          </a:xfrm>
        </p:grpSpPr>
        <p:sp>
          <p:nvSpPr>
            <p:cNvPr id="12" name="TextBox 11">
              <a:extLst>
                <a:ext uri="{FF2B5EF4-FFF2-40B4-BE49-F238E27FC236}">
                  <a16:creationId xmlns:a16="http://schemas.microsoft.com/office/drawing/2014/main" id="{6E4C248E-3BA2-A8CB-1893-90890824E14B}"/>
                </a:ext>
              </a:extLst>
            </p:cNvPr>
            <p:cNvSpPr txBox="1"/>
            <p:nvPr/>
          </p:nvSpPr>
          <p:spPr>
            <a:xfrm>
              <a:off x="135562" y="4482750"/>
              <a:ext cx="6459876" cy="369332"/>
            </a:xfrm>
            <a:prstGeom prst="rect">
              <a:avLst/>
            </a:prstGeom>
            <a:noFill/>
          </p:spPr>
          <p:txBody>
            <a:bodyPr wrap="square" rtlCol="0">
              <a:spAutoFit/>
            </a:bodyPr>
            <a:lstStyle/>
            <a:p>
              <a:pPr lvl="0" algn="ctr"/>
              <a:r>
                <a:rPr lang="en-US" dirty="0">
                  <a:solidFill>
                    <a:prstClr val="black"/>
                  </a:solidFill>
                </a:rPr>
                <a:t>The 9 Pillars of Joint Standard 2 Compliance</a:t>
              </a: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16" name="Freeform 7">
              <a:extLst>
                <a:ext uri="{FF2B5EF4-FFF2-40B4-BE49-F238E27FC236}">
                  <a16:creationId xmlns:a16="http://schemas.microsoft.com/office/drawing/2014/main" id="{1E6EF5D3-00EE-79B4-2551-0CB5CEF4F93A}"/>
                </a:ext>
              </a:extLst>
            </p:cNvPr>
            <p:cNvSpPr/>
            <p:nvPr/>
          </p:nvSpPr>
          <p:spPr>
            <a:xfrm>
              <a:off x="1003431" y="4626248"/>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23" name="TextBox 22">
            <a:extLst>
              <a:ext uri="{FF2B5EF4-FFF2-40B4-BE49-F238E27FC236}">
                <a16:creationId xmlns:a16="http://schemas.microsoft.com/office/drawing/2014/main" id="{55499203-EC7D-10C6-F25B-4B9C220CF8FD}"/>
              </a:ext>
            </a:extLst>
          </p:cNvPr>
          <p:cNvSpPr txBox="1"/>
          <p:nvPr/>
        </p:nvSpPr>
        <p:spPr>
          <a:xfrm>
            <a:off x="99998" y="8990075"/>
            <a:ext cx="3329001" cy="80021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Partner Name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Contact Info L1</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Contact Info L2</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
        <p:nvSpPr>
          <p:cNvPr id="36" name="TextBox 35">
            <a:extLst>
              <a:ext uri="{FF2B5EF4-FFF2-40B4-BE49-F238E27FC236}">
                <a16:creationId xmlns:a16="http://schemas.microsoft.com/office/drawing/2014/main" id="{63F3B194-4260-5B1D-B559-D49A857BC0EE}"/>
              </a:ext>
            </a:extLst>
          </p:cNvPr>
          <p:cNvSpPr txBox="1"/>
          <p:nvPr/>
        </p:nvSpPr>
        <p:spPr>
          <a:xfrm>
            <a:off x="554600" y="3933738"/>
            <a:ext cx="5719200" cy="338554"/>
          </a:xfrm>
          <a:prstGeom prst="rect">
            <a:avLst/>
          </a:prstGeom>
          <a:noFill/>
        </p:spPr>
        <p:txBody>
          <a:bodyPr wrap="square" rtlCol="0">
            <a:spAutoFit/>
          </a:bodyPr>
          <a:lstStyle/>
          <a:p>
            <a:pPr lvl="0" algn="ctr"/>
            <a:r>
              <a:rPr lang="en-US" sz="800" b="1" dirty="0">
                <a:latin typeface="Arial Narrow" panose="020B0606020202030204" pitchFamily="34" charset="0"/>
              </a:rPr>
              <a:t>Achieving compliance requires a structured approach across nine fundamental domains. Each pillar represents a critical area of focus, from high-level governance to on-the-ground technical controls and continuous testing.</a:t>
            </a:r>
            <a:endParaRPr kumimoji="0" lang="en-ZA" sz="1800" b="0" i="0" u="none" strike="noStrike" kern="1200" cap="none" spc="0" normalizeH="0" baseline="0" noProof="0" dirty="0">
              <a:ln>
                <a:noFill/>
              </a:ln>
              <a:effectLst/>
              <a:uLnTx/>
              <a:uFillTx/>
              <a:latin typeface="Arial Narrow" panose="020B0606020202030204" pitchFamily="34" charset="0"/>
              <a:ea typeface="+mn-ea"/>
              <a:cs typeface="+mn-cs"/>
            </a:endParaRPr>
          </a:p>
        </p:txBody>
      </p:sp>
      <p:sp>
        <p:nvSpPr>
          <p:cNvPr id="39" name="TextBox 19">
            <a:extLst>
              <a:ext uri="{FF2B5EF4-FFF2-40B4-BE49-F238E27FC236}">
                <a16:creationId xmlns:a16="http://schemas.microsoft.com/office/drawing/2014/main" id="{2A793209-E415-E0D7-5261-2B509251A6DD}"/>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pic>
        <p:nvPicPr>
          <p:cNvPr id="21" name="Picture 20">
            <a:extLst>
              <a:ext uri="{FF2B5EF4-FFF2-40B4-BE49-F238E27FC236}">
                <a16:creationId xmlns:a16="http://schemas.microsoft.com/office/drawing/2014/main" id="{7A888967-57E3-8566-026C-50B80491871E}"/>
              </a:ext>
            </a:extLst>
          </p:cNvPr>
          <p:cNvPicPr>
            <a:picLocks noChangeAspect="1"/>
          </p:cNvPicPr>
          <p:nvPr/>
        </p:nvPicPr>
        <p:blipFill>
          <a:blip r:embed="rId5"/>
          <a:srcRect l="58305" t="43710" r="16034" b="16366"/>
          <a:stretch>
            <a:fillRect/>
          </a:stretch>
        </p:blipFill>
        <p:spPr>
          <a:xfrm>
            <a:off x="5474439" y="2374271"/>
            <a:ext cx="1352824" cy="1183917"/>
          </a:xfrm>
          <a:prstGeom prst="rect">
            <a:avLst/>
          </a:prstGeom>
        </p:spPr>
      </p:pic>
      <p:sp>
        <p:nvSpPr>
          <p:cNvPr id="8" name="Rectangle: Rounded Corners 7">
            <a:extLst>
              <a:ext uri="{FF2B5EF4-FFF2-40B4-BE49-F238E27FC236}">
                <a16:creationId xmlns:a16="http://schemas.microsoft.com/office/drawing/2014/main" id="{08D27299-86E1-0BEB-2DDF-5A9D1666C46C}"/>
              </a:ext>
            </a:extLst>
          </p:cNvPr>
          <p:cNvSpPr/>
          <p:nvPr/>
        </p:nvSpPr>
        <p:spPr>
          <a:xfrm>
            <a:off x="99999" y="1037808"/>
            <a:ext cx="2063543" cy="2410613"/>
          </a:xfrm>
          <a:prstGeom prst="roundRect">
            <a:avLst/>
          </a:prstGeom>
          <a:solidFill>
            <a:srgbClr val="FF0000"/>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r>
              <a:rPr kumimoji="0" lang="en-ZA" sz="2000" b="1" i="0" u="none" strike="noStrike" kern="1200" cap="none" spc="0" normalizeH="0" baseline="0" noProof="0" dirty="0">
                <a:ln>
                  <a:solidFill>
                    <a:srgbClr val="FF0000"/>
                  </a:solidFill>
                </a:ln>
                <a:solidFill>
                  <a:schemeClr val="bg1"/>
                </a:solidFill>
                <a:effectLst/>
                <a:uLnTx/>
                <a:uFillTx/>
                <a:ea typeface="Lato Black" panose="020F0502020204030203" pitchFamily="34" charset="0"/>
                <a:cs typeface="Lato Black" panose="020F0502020204030203" pitchFamily="34" charset="0"/>
              </a:rPr>
              <a:t>Joint Standard </a:t>
            </a:r>
            <a:r>
              <a:rPr lang="en-US" sz="2000" b="1" dirty="0">
                <a:ln>
                  <a:solidFill>
                    <a:srgbClr val="FF0000"/>
                  </a:solidFill>
                </a:ln>
                <a:solidFill>
                  <a:schemeClr val="bg1"/>
                </a:solidFill>
                <a:ea typeface="Lato Black" panose="020F0502020204030203" pitchFamily="34" charset="0"/>
                <a:cs typeface="Lato Black" panose="020F0502020204030203" pitchFamily="34" charset="0"/>
              </a:rPr>
              <a:t>2 </a:t>
            </a:r>
          </a:p>
          <a:p>
            <a:pPr lvl="0" algn="just"/>
            <a:r>
              <a:rPr lang="en-US" sz="1100"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is a mandatory framework from South Africa's </a:t>
            </a:r>
            <a:r>
              <a:rPr lang="en-US" sz="1100" b="1"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FSCA</a:t>
            </a:r>
            <a:r>
              <a:rPr lang="en-US" sz="1100"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 and </a:t>
            </a:r>
            <a:r>
              <a:rPr lang="en-US" sz="1100" b="1"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PA</a:t>
            </a:r>
            <a:r>
              <a:rPr lang="en-US" sz="1100"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 setting minimum requirements for cybersecurity and resilience in the financial sector. It moves beyond traditional IT security to demand a holistic, board-led approach to managing cyber risk, ensuring the stability and integrity of financial systems.</a:t>
            </a:r>
            <a:endParaRPr kumimoji="0" lang="en-ZA" sz="1400" i="0" u="none" strike="noStrike" kern="1200" cap="none" spc="0" normalizeH="0" baseline="0" noProof="0" dirty="0">
              <a:ln>
                <a:noFill/>
              </a:ln>
              <a:solidFill>
                <a:srgbClr val="F0F4F8"/>
              </a:solidFill>
              <a:effectLst/>
              <a:uLnTx/>
              <a:uFillTx/>
              <a:latin typeface="Arial Narrow" panose="020B0606020202030204" pitchFamily="34" charset="0"/>
            </a:endParaRPr>
          </a:p>
        </p:txBody>
      </p:sp>
      <p:pic>
        <p:nvPicPr>
          <p:cNvPr id="38" name="Picture 37">
            <a:extLst>
              <a:ext uri="{FF2B5EF4-FFF2-40B4-BE49-F238E27FC236}">
                <a16:creationId xmlns:a16="http://schemas.microsoft.com/office/drawing/2014/main" id="{C7C7D85B-2B0F-6127-8A0A-0B416E5FD719}"/>
              </a:ext>
            </a:extLst>
          </p:cNvPr>
          <p:cNvPicPr>
            <a:picLocks noChangeAspect="1"/>
          </p:cNvPicPr>
          <p:nvPr/>
        </p:nvPicPr>
        <p:blipFill>
          <a:blip r:embed="rId6"/>
          <a:srcRect l="19365" t="22454" r="20317" b="23389"/>
          <a:stretch>
            <a:fillRect/>
          </a:stretch>
        </p:blipFill>
        <p:spPr>
          <a:xfrm>
            <a:off x="475488" y="4215677"/>
            <a:ext cx="5907024" cy="2983345"/>
          </a:xfrm>
          <a:prstGeom prst="rect">
            <a:avLst/>
          </a:prstGeom>
        </p:spPr>
      </p:pic>
      <p:sp>
        <p:nvSpPr>
          <p:cNvPr id="41" name="Freeform 7">
            <a:extLst>
              <a:ext uri="{FF2B5EF4-FFF2-40B4-BE49-F238E27FC236}">
                <a16:creationId xmlns:a16="http://schemas.microsoft.com/office/drawing/2014/main" id="{597E4032-A76A-2194-4383-D3D290916D42}"/>
              </a:ext>
            </a:extLst>
          </p:cNvPr>
          <p:cNvSpPr/>
          <p:nvPr/>
        </p:nvSpPr>
        <p:spPr>
          <a:xfrm>
            <a:off x="5632090" y="376754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pic>
        <p:nvPicPr>
          <p:cNvPr id="43" name="Picture 42">
            <a:extLst>
              <a:ext uri="{FF2B5EF4-FFF2-40B4-BE49-F238E27FC236}">
                <a16:creationId xmlns:a16="http://schemas.microsoft.com/office/drawing/2014/main" id="{34935F19-6E57-2CA1-929C-74BAAA892E66}"/>
              </a:ext>
            </a:extLst>
          </p:cNvPr>
          <p:cNvPicPr>
            <a:picLocks noChangeAspect="1"/>
          </p:cNvPicPr>
          <p:nvPr/>
        </p:nvPicPr>
        <p:blipFill>
          <a:blip r:embed="rId7"/>
          <a:srcRect l="5201" t="48654" r="6157" b="28326"/>
          <a:stretch>
            <a:fillRect/>
          </a:stretch>
        </p:blipFill>
        <p:spPr>
          <a:xfrm>
            <a:off x="199062" y="8017109"/>
            <a:ext cx="6459876" cy="888061"/>
          </a:xfrm>
          <a:prstGeom prst="rect">
            <a:avLst/>
          </a:prstGeom>
          <a:ln>
            <a:noFill/>
          </a:ln>
        </p:spPr>
      </p:pic>
      <p:sp>
        <p:nvSpPr>
          <p:cNvPr id="44" name="TextBox 43">
            <a:extLst>
              <a:ext uri="{FF2B5EF4-FFF2-40B4-BE49-F238E27FC236}">
                <a16:creationId xmlns:a16="http://schemas.microsoft.com/office/drawing/2014/main" id="{08A269F7-1E25-510F-F1D3-16D269694E9E}"/>
              </a:ext>
            </a:extLst>
          </p:cNvPr>
          <p:cNvSpPr txBox="1"/>
          <p:nvPr/>
        </p:nvSpPr>
        <p:spPr>
          <a:xfrm>
            <a:off x="644299" y="7418258"/>
            <a:ext cx="5569404" cy="369332"/>
          </a:xfrm>
          <a:prstGeom prst="rect">
            <a:avLst/>
          </a:prstGeom>
          <a:noFill/>
        </p:spPr>
        <p:txBody>
          <a:bodyPr wrap="square" rtlCol="0">
            <a:spAutoFit/>
          </a:bodyPr>
          <a:lstStyle/>
          <a:p>
            <a:pPr lvl="0" algn="ctr"/>
            <a:r>
              <a:rPr lang="en-US" dirty="0">
                <a:solidFill>
                  <a:srgbClr val="FF0000"/>
                </a:solidFill>
              </a:rPr>
              <a:t>Your Path to Compliance</a:t>
            </a:r>
            <a:endPar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endParaRPr>
          </a:p>
        </p:txBody>
      </p:sp>
      <p:sp>
        <p:nvSpPr>
          <p:cNvPr id="45" name="TextBox 44">
            <a:extLst>
              <a:ext uri="{FF2B5EF4-FFF2-40B4-BE49-F238E27FC236}">
                <a16:creationId xmlns:a16="http://schemas.microsoft.com/office/drawing/2014/main" id="{977220AE-5F2C-D58C-4E92-C1A0D3F26BBC}"/>
              </a:ext>
            </a:extLst>
          </p:cNvPr>
          <p:cNvSpPr txBox="1"/>
          <p:nvPr/>
        </p:nvSpPr>
        <p:spPr>
          <a:xfrm>
            <a:off x="554600" y="7705058"/>
            <a:ext cx="5659102" cy="338554"/>
          </a:xfrm>
          <a:prstGeom prst="rect">
            <a:avLst/>
          </a:prstGeom>
          <a:noFill/>
        </p:spPr>
        <p:txBody>
          <a:bodyPr wrap="square" rtlCol="0">
            <a:spAutoFit/>
          </a:bodyPr>
          <a:lstStyle/>
          <a:p>
            <a:pPr lvl="0" algn="ctr"/>
            <a:r>
              <a:rPr lang="en-US" sz="800" dirty="0">
                <a:latin typeface="Arial Narrow" panose="020B0606020202030204" pitchFamily="34" charset="0"/>
              </a:rPr>
              <a:t>Achieving compliance is a journey, not a destination. Follow this structured, phased approach to build and maintain a robust and resilient cybersecurity posture in line with JS2's requirements.</a:t>
            </a:r>
            <a:endParaRPr kumimoji="0" lang="en-ZA" sz="1800" i="0" u="none" strike="noStrike" kern="1200" cap="none" spc="0" normalizeH="0" baseline="0" noProof="0" dirty="0">
              <a:ln>
                <a:noFill/>
              </a:ln>
              <a:effectLst/>
              <a:uLnTx/>
              <a:uFillTx/>
              <a:latin typeface="Arial Narrow" panose="020B0606020202030204" pitchFamily="34" charset="0"/>
              <a:ea typeface="+mn-ea"/>
              <a:cs typeface="+mn-cs"/>
            </a:endParaRPr>
          </a:p>
        </p:txBody>
      </p:sp>
      <p:sp>
        <p:nvSpPr>
          <p:cNvPr id="46" name="Rectangle: Rounded Corners 45">
            <a:extLst>
              <a:ext uri="{FF2B5EF4-FFF2-40B4-BE49-F238E27FC236}">
                <a16:creationId xmlns:a16="http://schemas.microsoft.com/office/drawing/2014/main" id="{284A05CF-0FCE-1838-42E7-844B5F1B62BE}"/>
              </a:ext>
            </a:extLst>
          </p:cNvPr>
          <p:cNvSpPr/>
          <p:nvPr/>
        </p:nvSpPr>
        <p:spPr>
          <a:xfrm>
            <a:off x="3075166" y="8972185"/>
            <a:ext cx="4051609" cy="1241059"/>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lvl="0"/>
            <a:r>
              <a:rPr lang="en-ZA" dirty="0">
                <a:solidFill>
                  <a:schemeClr val="bg1"/>
                </a:solidFill>
              </a:rPr>
              <a:t>Go Beyond Compliance</a:t>
            </a:r>
          </a:p>
          <a:p>
            <a:pPr lvl="0"/>
            <a:endParaRPr kumimoji="0" lang="en-ZA" sz="1100" b="0" i="0" u="none" strike="noStrike" kern="1200" cap="none" spc="0" normalizeH="0" baseline="0" noProof="0" dirty="0">
              <a:solidFill>
                <a:schemeClr val="bg1"/>
              </a:solidFill>
              <a:effectLst/>
              <a:uLnTx/>
              <a:uFillTx/>
              <a:latin typeface="Arial Narrow" panose="020B0606020202030204" pitchFamily="34" charset="0"/>
            </a:endParaRPr>
          </a:p>
        </p:txBody>
      </p:sp>
      <p:sp>
        <p:nvSpPr>
          <p:cNvPr id="47" name="TextBox 46">
            <a:extLst>
              <a:ext uri="{FF2B5EF4-FFF2-40B4-BE49-F238E27FC236}">
                <a16:creationId xmlns:a16="http://schemas.microsoft.com/office/drawing/2014/main" id="{D6A97766-4F08-15B3-4B38-04855BD0276C}"/>
              </a:ext>
            </a:extLst>
          </p:cNvPr>
          <p:cNvSpPr txBox="1"/>
          <p:nvPr/>
        </p:nvSpPr>
        <p:spPr>
          <a:xfrm>
            <a:off x="3145940" y="9295184"/>
            <a:ext cx="3635299" cy="553998"/>
          </a:xfrm>
          <a:prstGeom prst="rect">
            <a:avLst/>
          </a:prstGeom>
          <a:noFill/>
        </p:spPr>
        <p:txBody>
          <a:bodyPr wrap="square" rtlCol="0">
            <a:spAutoFit/>
          </a:bodyPr>
          <a:lstStyle/>
          <a:p>
            <a:pPr algn="just"/>
            <a:r>
              <a:rPr lang="en-US" sz="1000" dirty="0">
                <a:solidFill>
                  <a:srgbClr val="F0F4F8"/>
                </a:solidFill>
                <a:latin typeface="Arial Narrow" panose="020B0606020202030204" pitchFamily="34" charset="0"/>
              </a:rPr>
              <a:t>Embracing JS2 is more than a regulatory hurdle; it's an investment in trust, operational resilience, and competitive advantage. A strong cybersecurity posture and audit-readiness is the foundation of a modern FSP.</a:t>
            </a:r>
            <a:endParaRPr lang="en-ZA" dirty="0">
              <a:solidFill>
                <a:srgbClr val="F0F4F8"/>
              </a:solidFill>
            </a:endParaRPr>
          </a:p>
        </p:txBody>
      </p:sp>
      <p:grpSp>
        <p:nvGrpSpPr>
          <p:cNvPr id="63" name="Group 62">
            <a:extLst>
              <a:ext uri="{FF2B5EF4-FFF2-40B4-BE49-F238E27FC236}">
                <a16:creationId xmlns:a16="http://schemas.microsoft.com/office/drawing/2014/main" id="{C805EB8D-7807-26BD-F84C-ECC01313CDDD}"/>
              </a:ext>
            </a:extLst>
          </p:cNvPr>
          <p:cNvGrpSpPr/>
          <p:nvPr/>
        </p:nvGrpSpPr>
        <p:grpSpPr>
          <a:xfrm>
            <a:off x="2349523" y="2631566"/>
            <a:ext cx="3062385" cy="830816"/>
            <a:chOff x="2545188" y="1060450"/>
            <a:chExt cx="3062385" cy="830816"/>
          </a:xfrm>
        </p:grpSpPr>
        <p:sp>
          <p:nvSpPr>
            <p:cNvPr id="49" name="TextBox 48">
              <a:extLst>
                <a:ext uri="{FF2B5EF4-FFF2-40B4-BE49-F238E27FC236}">
                  <a16:creationId xmlns:a16="http://schemas.microsoft.com/office/drawing/2014/main" id="{A6F75EFF-87E3-64A8-1D2B-F3B15EE66B55}"/>
                </a:ext>
              </a:extLst>
            </p:cNvPr>
            <p:cNvSpPr txBox="1"/>
            <p:nvPr/>
          </p:nvSpPr>
          <p:spPr>
            <a:xfrm>
              <a:off x="2545188" y="1060450"/>
              <a:ext cx="3062385" cy="369332"/>
            </a:xfrm>
            <a:prstGeom prst="rect">
              <a:avLst/>
            </a:prstGeom>
            <a:noFill/>
          </p:spPr>
          <p:txBody>
            <a:bodyPr wrap="square" rtlCol="0">
              <a:spAutoFit/>
            </a:bodyPr>
            <a:lstStyle/>
            <a:p>
              <a:pPr algn="ctr"/>
              <a:r>
                <a:rPr lang="en-US" dirty="0">
                  <a:solidFill>
                    <a:srgbClr val="FF0000"/>
                  </a:solidFill>
                </a:rPr>
                <a:t>The Shift to Holistic Resilience</a:t>
              </a:r>
              <a:endParaRPr lang="en-ZA" dirty="0"/>
            </a:p>
          </p:txBody>
        </p:sp>
        <p:sp>
          <p:nvSpPr>
            <p:cNvPr id="50" name="TextBox 49">
              <a:extLst>
                <a:ext uri="{FF2B5EF4-FFF2-40B4-BE49-F238E27FC236}">
                  <a16:creationId xmlns:a16="http://schemas.microsoft.com/office/drawing/2014/main" id="{0B8F278C-65F6-57D0-7B72-3533F4315826}"/>
                </a:ext>
              </a:extLst>
            </p:cNvPr>
            <p:cNvSpPr txBox="1"/>
            <p:nvPr/>
          </p:nvSpPr>
          <p:spPr>
            <a:xfrm>
              <a:off x="2584450" y="1337268"/>
              <a:ext cx="2940573" cy="553998"/>
            </a:xfrm>
            <a:prstGeom prst="rect">
              <a:avLst/>
            </a:prstGeom>
            <a:noFill/>
          </p:spPr>
          <p:txBody>
            <a:bodyPr wrap="square" rtlCol="0">
              <a:spAutoFit/>
            </a:bodyPr>
            <a:lstStyle/>
            <a:p>
              <a:pPr algn="ctr"/>
              <a:r>
                <a:rPr lang="en-US" sz="1000" dirty="0">
                  <a:latin typeface="Arial Narrow" panose="020B0606020202030204" pitchFamily="34" charset="0"/>
                </a:rPr>
                <a:t>JS2 redefines cybersecurity as a core business function, not just a technical task. The goal is to ensure operational continuity and protect the entire financial ecosystem.</a:t>
              </a:r>
              <a:endParaRPr lang="en-ZA" sz="1000" dirty="0">
                <a:latin typeface="Arial Narrow" panose="020B0606020202030204" pitchFamily="34" charset="0"/>
              </a:endParaRPr>
            </a:p>
          </p:txBody>
        </p:sp>
      </p:grpSp>
      <p:sp>
        <p:nvSpPr>
          <p:cNvPr id="58" name="Freeform 7">
            <a:extLst>
              <a:ext uri="{FF2B5EF4-FFF2-40B4-BE49-F238E27FC236}">
                <a16:creationId xmlns:a16="http://schemas.microsoft.com/office/drawing/2014/main" id="{C76662F3-1494-686A-33FF-36BFFC1C1112}"/>
              </a:ext>
            </a:extLst>
          </p:cNvPr>
          <p:cNvSpPr/>
          <p:nvPr/>
        </p:nvSpPr>
        <p:spPr>
          <a:xfrm rot="16200000">
            <a:off x="5376997" y="2818298"/>
            <a:ext cx="240061" cy="20239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59" name="Freeform 7">
            <a:extLst>
              <a:ext uri="{FF2B5EF4-FFF2-40B4-BE49-F238E27FC236}">
                <a16:creationId xmlns:a16="http://schemas.microsoft.com/office/drawing/2014/main" id="{932EA96C-DD9F-77D3-7BD1-97AA5D104D42}"/>
              </a:ext>
            </a:extLst>
          </p:cNvPr>
          <p:cNvSpPr/>
          <p:nvPr/>
        </p:nvSpPr>
        <p:spPr>
          <a:xfrm>
            <a:off x="1702318" y="1226606"/>
            <a:ext cx="252862" cy="152576"/>
          </a:xfrm>
          <a:custGeom>
            <a:avLst/>
            <a:gdLst/>
            <a:ahLst/>
            <a:cxnLst/>
            <a:rect l="l" t="t" r="r" b="b"/>
            <a:pathLst>
              <a:path w="216720" h="135154">
                <a:moveTo>
                  <a:pt x="0" y="0"/>
                </a:moveTo>
                <a:lnTo>
                  <a:pt x="216720" y="0"/>
                </a:lnTo>
                <a:lnTo>
                  <a:pt x="216720" y="135154"/>
                </a:lnTo>
                <a:lnTo>
                  <a:pt x="0" y="135154"/>
                </a:lnTo>
                <a:lnTo>
                  <a:pt x="0" y="0"/>
                </a:lnTo>
                <a:close/>
              </a:path>
            </a:pathLst>
          </a:cu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schemeClr val="bg1"/>
              </a:solidFill>
              <a:effectLst/>
              <a:uLnTx/>
              <a:uFillTx/>
              <a:latin typeface="Impact" panose="020B0806030902050204"/>
              <a:ea typeface="+mn-ea"/>
              <a:cs typeface="+mn-cs"/>
            </a:endParaRPr>
          </a:p>
        </p:txBody>
      </p:sp>
      <p:grpSp>
        <p:nvGrpSpPr>
          <p:cNvPr id="64" name="Group 63">
            <a:extLst>
              <a:ext uri="{FF2B5EF4-FFF2-40B4-BE49-F238E27FC236}">
                <a16:creationId xmlns:a16="http://schemas.microsoft.com/office/drawing/2014/main" id="{922AA419-38C5-D8F7-FDEF-D42C14662113}"/>
              </a:ext>
            </a:extLst>
          </p:cNvPr>
          <p:cNvGrpSpPr/>
          <p:nvPr/>
        </p:nvGrpSpPr>
        <p:grpSpPr>
          <a:xfrm>
            <a:off x="2305199" y="1203505"/>
            <a:ext cx="3505702" cy="1326232"/>
            <a:chOff x="2980336" y="999070"/>
            <a:chExt cx="3241473" cy="1326232"/>
          </a:xfrm>
        </p:grpSpPr>
        <p:grpSp>
          <p:nvGrpSpPr>
            <p:cNvPr id="57" name="Group 56">
              <a:extLst>
                <a:ext uri="{FF2B5EF4-FFF2-40B4-BE49-F238E27FC236}">
                  <a16:creationId xmlns:a16="http://schemas.microsoft.com/office/drawing/2014/main" id="{AE711208-4A87-4E60-A0DD-5D52E73C111E}"/>
                </a:ext>
              </a:extLst>
            </p:cNvPr>
            <p:cNvGrpSpPr/>
            <p:nvPr/>
          </p:nvGrpSpPr>
          <p:grpSpPr>
            <a:xfrm>
              <a:off x="2980336" y="999070"/>
              <a:ext cx="3241473" cy="1326232"/>
              <a:chOff x="265990" y="1007007"/>
              <a:chExt cx="3327053" cy="1418953"/>
            </a:xfrm>
          </p:grpSpPr>
          <p:sp>
            <p:nvSpPr>
              <p:cNvPr id="40" name="Rectangle: Rounded Corners 39">
                <a:extLst>
                  <a:ext uri="{FF2B5EF4-FFF2-40B4-BE49-F238E27FC236}">
                    <a16:creationId xmlns:a16="http://schemas.microsoft.com/office/drawing/2014/main" id="{038A5CAD-B11D-B3C6-8612-FBDFAFBF594E}"/>
                  </a:ext>
                </a:extLst>
              </p:cNvPr>
              <p:cNvSpPr/>
              <p:nvPr/>
            </p:nvSpPr>
            <p:spPr>
              <a:xfrm>
                <a:off x="265990" y="1007007"/>
                <a:ext cx="3327053" cy="1418953"/>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sp>
            <p:nvSpPr>
              <p:cNvPr id="51" name="TextBox 50">
                <a:extLst>
                  <a:ext uri="{FF2B5EF4-FFF2-40B4-BE49-F238E27FC236}">
                    <a16:creationId xmlns:a16="http://schemas.microsoft.com/office/drawing/2014/main" id="{16969A95-6387-595E-CD0E-0CECD0BCF38B}"/>
                  </a:ext>
                </a:extLst>
              </p:cNvPr>
              <p:cNvSpPr txBox="1"/>
              <p:nvPr/>
            </p:nvSpPr>
            <p:spPr>
              <a:xfrm>
                <a:off x="265991" y="1019145"/>
                <a:ext cx="3264666" cy="307777"/>
              </a:xfrm>
              <a:prstGeom prst="rect">
                <a:avLst/>
              </a:prstGeom>
              <a:noFill/>
            </p:spPr>
            <p:txBody>
              <a:bodyPr wrap="square" rtlCol="0">
                <a:spAutoFit/>
              </a:bodyPr>
              <a:lstStyle/>
              <a:p>
                <a:pPr algn="ctr"/>
                <a:r>
                  <a:rPr lang="en-ZA" sz="1400" dirty="0">
                    <a:solidFill>
                      <a:srgbClr val="FF0000"/>
                    </a:solidFill>
                  </a:rPr>
                  <a:t>A Critical Mandate</a:t>
                </a:r>
                <a:r>
                  <a:rPr lang="en-ZA" sz="1400" dirty="0"/>
                  <a:t>:  Incident Reporting</a:t>
                </a:r>
              </a:p>
            </p:txBody>
          </p:sp>
          <p:sp>
            <p:nvSpPr>
              <p:cNvPr id="53" name="TextBox 52">
                <a:extLst>
                  <a:ext uri="{FF2B5EF4-FFF2-40B4-BE49-F238E27FC236}">
                    <a16:creationId xmlns:a16="http://schemas.microsoft.com/office/drawing/2014/main" id="{C07DADC0-6AE1-AE85-799C-5BD1BC00D05F}"/>
                  </a:ext>
                </a:extLst>
              </p:cNvPr>
              <p:cNvSpPr txBox="1"/>
              <p:nvPr/>
            </p:nvSpPr>
            <p:spPr>
              <a:xfrm>
                <a:off x="265990" y="1221138"/>
                <a:ext cx="3327053" cy="428083"/>
              </a:xfrm>
              <a:prstGeom prst="rect">
                <a:avLst/>
              </a:prstGeom>
              <a:noFill/>
            </p:spPr>
            <p:txBody>
              <a:bodyPr wrap="square">
                <a:spAutoFit/>
              </a:bodyPr>
              <a:lstStyle/>
              <a:p>
                <a:pPr algn="ctr"/>
                <a:r>
                  <a:rPr lang="en-US" sz="1000" i="0" dirty="0">
                    <a:effectLst/>
                    <a:latin typeface="Arial Narrow" panose="020B0606020202030204" pitchFamily="34" charset="0"/>
                  </a:rPr>
                  <a:t>One of the most stringent requirements is the notification of material cyber incidents to the authorities</a:t>
                </a:r>
                <a:r>
                  <a:rPr lang="en-US" sz="900" i="0" dirty="0">
                    <a:effectLst/>
                    <a:latin typeface="Arial Narrow" panose="020B0606020202030204" pitchFamily="34" charset="0"/>
                  </a:rPr>
                  <a:t>.</a:t>
                </a:r>
                <a:endParaRPr lang="en-ZA" sz="900" dirty="0">
                  <a:latin typeface="Arial Narrow" panose="020B0606020202030204" pitchFamily="34" charset="0"/>
                </a:endParaRPr>
              </a:p>
            </p:txBody>
          </p:sp>
          <p:sp>
            <p:nvSpPr>
              <p:cNvPr id="54" name="Oval 53">
                <a:extLst>
                  <a:ext uri="{FF2B5EF4-FFF2-40B4-BE49-F238E27FC236}">
                    <a16:creationId xmlns:a16="http://schemas.microsoft.com/office/drawing/2014/main" id="{20A4FEE2-711A-2C35-89AD-C8FD935CEBE3}"/>
                  </a:ext>
                </a:extLst>
              </p:cNvPr>
              <p:cNvSpPr/>
              <p:nvPr/>
            </p:nvSpPr>
            <p:spPr>
              <a:xfrm>
                <a:off x="376575" y="1498537"/>
                <a:ext cx="770072" cy="858975"/>
              </a:xfrm>
              <a:prstGeom prst="ellipse">
                <a:avLst/>
              </a:prstGeom>
              <a:solidFill>
                <a:schemeClr val="tx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2400" dirty="0">
                    <a:solidFill>
                      <a:srgbClr val="FF0000"/>
                    </a:solidFill>
                  </a:rPr>
                  <a:t>24</a:t>
                </a:r>
              </a:p>
              <a:p>
                <a:pPr algn="ctr"/>
                <a:r>
                  <a:rPr lang="en-ZA" sz="1200" b="1" dirty="0">
                    <a:solidFill>
                      <a:schemeClr val="bg1"/>
                    </a:solidFill>
                    <a:latin typeface="Arial Narrow" panose="020B0606020202030204" pitchFamily="34" charset="0"/>
                  </a:rPr>
                  <a:t>Hours</a:t>
                </a:r>
              </a:p>
            </p:txBody>
          </p:sp>
          <p:sp>
            <p:nvSpPr>
              <p:cNvPr id="56" name="TextBox 55">
                <a:extLst>
                  <a:ext uri="{FF2B5EF4-FFF2-40B4-BE49-F238E27FC236}">
                    <a16:creationId xmlns:a16="http://schemas.microsoft.com/office/drawing/2014/main" id="{A1A11342-2B50-B27F-7CED-7AF959D6360C}"/>
                  </a:ext>
                </a:extLst>
              </p:cNvPr>
              <p:cNvSpPr txBox="1"/>
              <p:nvPr/>
            </p:nvSpPr>
            <p:spPr>
              <a:xfrm>
                <a:off x="1316912" y="1698184"/>
                <a:ext cx="2074294" cy="428083"/>
              </a:xfrm>
              <a:prstGeom prst="rect">
                <a:avLst/>
              </a:prstGeom>
              <a:noFill/>
            </p:spPr>
            <p:txBody>
              <a:bodyPr wrap="square">
                <a:spAutoFit/>
              </a:bodyPr>
              <a:lstStyle/>
              <a:p>
                <a:pPr algn="just"/>
                <a:r>
                  <a:rPr lang="en-US" sz="1000" b="1" i="0" dirty="0">
                    <a:solidFill>
                      <a:srgbClr val="00449E"/>
                    </a:solidFill>
                    <a:effectLst/>
                    <a:latin typeface="Arial Narrow" panose="020B0606020202030204" pitchFamily="34" charset="0"/>
                  </a:rPr>
                  <a:t>Maximum timeframe to report a material cyber incident to the FSCA/PA.</a:t>
                </a:r>
                <a:endParaRPr lang="en-ZA" sz="1000" b="1" dirty="0">
                  <a:solidFill>
                    <a:srgbClr val="00449E"/>
                  </a:solidFill>
                  <a:latin typeface="Arial Narrow" panose="020B0606020202030204" pitchFamily="34" charset="0"/>
                </a:endParaRPr>
              </a:p>
            </p:txBody>
          </p:sp>
        </p:grpSp>
        <p:sp>
          <p:nvSpPr>
            <p:cNvPr id="62" name="Freeform 7">
              <a:extLst>
                <a:ext uri="{FF2B5EF4-FFF2-40B4-BE49-F238E27FC236}">
                  <a16:creationId xmlns:a16="http://schemas.microsoft.com/office/drawing/2014/main" id="{10F121C8-7776-CBB8-2CAA-E5D0BA5B523C}"/>
                </a:ext>
              </a:extLst>
            </p:cNvPr>
            <p:cNvSpPr/>
            <p:nvPr/>
          </p:nvSpPr>
          <p:spPr>
            <a:xfrm rot="16200000">
              <a:off x="3872273" y="182018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66" name="TextBox 65">
            <a:extLst>
              <a:ext uri="{FF2B5EF4-FFF2-40B4-BE49-F238E27FC236}">
                <a16:creationId xmlns:a16="http://schemas.microsoft.com/office/drawing/2014/main" id="{CA631F79-5D6C-14A7-0F08-2470799447D5}"/>
              </a:ext>
            </a:extLst>
          </p:cNvPr>
          <p:cNvSpPr txBox="1"/>
          <p:nvPr/>
        </p:nvSpPr>
        <p:spPr>
          <a:xfrm>
            <a:off x="5975830" y="1079955"/>
            <a:ext cx="913996" cy="1200329"/>
          </a:xfrm>
          <a:prstGeom prst="rect">
            <a:avLst/>
          </a:prstGeom>
          <a:solidFill>
            <a:srgbClr val="F0F4F8"/>
          </a:solidFill>
          <a:ln>
            <a:noFill/>
          </a:ln>
        </p:spPr>
        <p:txBody>
          <a:bodyPr wrap="square">
            <a:spAutoFit/>
          </a:bodyPr>
          <a:lstStyle/>
          <a:p>
            <a:pPr algn="ctr"/>
            <a:r>
              <a:rPr lang="en-ZA" sz="800" dirty="0">
                <a:solidFill>
                  <a:srgbClr val="FF0000"/>
                </a:solidFill>
              </a:rPr>
              <a:t>JS2 doesn't exist in a vacuum. </a:t>
            </a:r>
          </a:p>
          <a:p>
            <a:pPr algn="ctr"/>
            <a:r>
              <a:rPr lang="en-ZA" sz="800" dirty="0"/>
              <a:t>It complements existing local regulations </a:t>
            </a:r>
          </a:p>
          <a:p>
            <a:pPr algn="ctr"/>
            <a:r>
              <a:rPr lang="en-ZA" sz="800" dirty="0"/>
              <a:t>like POPIA </a:t>
            </a:r>
          </a:p>
          <a:p>
            <a:pPr algn="ctr"/>
            <a:r>
              <a:rPr lang="en-ZA" sz="800" dirty="0"/>
              <a:t>and aligns with international best practices.</a:t>
            </a:r>
          </a:p>
        </p:txBody>
      </p:sp>
      <p:sp>
        <p:nvSpPr>
          <p:cNvPr id="69" name="Freeform 7">
            <a:extLst>
              <a:ext uri="{FF2B5EF4-FFF2-40B4-BE49-F238E27FC236}">
                <a16:creationId xmlns:a16="http://schemas.microsoft.com/office/drawing/2014/main" id="{B836DE63-C325-780E-A14B-6E2D0225B414}"/>
              </a:ext>
            </a:extLst>
          </p:cNvPr>
          <p:cNvSpPr/>
          <p:nvPr/>
        </p:nvSpPr>
        <p:spPr>
          <a:xfrm>
            <a:off x="6347435" y="93646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70" name="TextBox 69">
            <a:extLst>
              <a:ext uri="{FF2B5EF4-FFF2-40B4-BE49-F238E27FC236}">
                <a16:creationId xmlns:a16="http://schemas.microsoft.com/office/drawing/2014/main" id="{24830568-A35D-E13E-BCC2-81949EAB07F7}"/>
              </a:ext>
            </a:extLst>
          </p:cNvPr>
          <p:cNvSpPr txBox="1"/>
          <p:nvPr/>
        </p:nvSpPr>
        <p:spPr>
          <a:xfrm>
            <a:off x="269777" y="8092458"/>
            <a:ext cx="1936844" cy="723275"/>
          </a:xfrm>
          <a:prstGeom prst="rect">
            <a:avLst/>
          </a:prstGeom>
          <a:solidFill>
            <a:srgbClr val="FFFFFF"/>
          </a:solidFill>
          <a:ln w="31750">
            <a:solidFill>
              <a:srgbClr val="F0F4F8"/>
            </a:solidFill>
          </a:ln>
        </p:spPr>
        <p:txBody>
          <a:bodyPr wrap="square" rtlCol="0">
            <a:spAutoFit/>
          </a:bodyPr>
          <a:lstStyle/>
          <a:p>
            <a:pPr algn="ctr"/>
            <a:r>
              <a:rPr lang="en-US" sz="1000" dirty="0">
                <a:solidFill>
                  <a:srgbClr val="FF0000"/>
                </a:solidFill>
              </a:rPr>
              <a:t>1</a:t>
            </a:r>
          </a:p>
          <a:p>
            <a:pPr algn="ctr"/>
            <a:r>
              <a:rPr lang="en-US" sz="1000" dirty="0"/>
              <a:t>Gap Analysis</a:t>
            </a:r>
          </a:p>
          <a:p>
            <a:pPr algn="ctr"/>
            <a:endParaRPr lang="en-US" sz="700" dirty="0">
              <a:latin typeface="Arial Narrow" panose="020B0606020202030204" pitchFamily="34" charset="0"/>
            </a:endParaRPr>
          </a:p>
          <a:p>
            <a:pPr algn="ctr"/>
            <a:r>
              <a:rPr lang="en-US" sz="700" dirty="0">
                <a:latin typeface="Arial Narrow" panose="020B0606020202030204" pitchFamily="34" charset="0"/>
              </a:rPr>
              <a:t>Assess your current state against JS2 requirements to identify shortfalls and prioritize actions.</a:t>
            </a:r>
            <a:endParaRPr lang="en-ZA" sz="700" dirty="0">
              <a:latin typeface="Arial Narrow" panose="020B0606020202030204" pitchFamily="34" charset="0"/>
            </a:endParaRPr>
          </a:p>
        </p:txBody>
      </p:sp>
      <p:sp>
        <p:nvSpPr>
          <p:cNvPr id="71" name="TextBox 70">
            <a:extLst>
              <a:ext uri="{FF2B5EF4-FFF2-40B4-BE49-F238E27FC236}">
                <a16:creationId xmlns:a16="http://schemas.microsoft.com/office/drawing/2014/main" id="{263DFBF0-2F4C-F523-E9D4-8F56C35FFB86}"/>
              </a:ext>
            </a:extLst>
          </p:cNvPr>
          <p:cNvSpPr txBox="1"/>
          <p:nvPr/>
        </p:nvSpPr>
        <p:spPr>
          <a:xfrm>
            <a:off x="2464277" y="8095298"/>
            <a:ext cx="1913861" cy="723275"/>
          </a:xfrm>
          <a:prstGeom prst="rect">
            <a:avLst/>
          </a:prstGeom>
          <a:solidFill>
            <a:srgbClr val="FFFFFF"/>
          </a:solidFill>
          <a:ln w="31750">
            <a:solidFill>
              <a:srgbClr val="F0F4F8"/>
            </a:solidFill>
          </a:ln>
        </p:spPr>
        <p:txBody>
          <a:bodyPr wrap="square" rtlCol="0">
            <a:spAutoFit/>
          </a:bodyPr>
          <a:lstStyle/>
          <a:p>
            <a:pPr algn="ctr"/>
            <a:r>
              <a:rPr lang="en-US" sz="1000" dirty="0">
                <a:solidFill>
                  <a:srgbClr val="FF0000"/>
                </a:solidFill>
              </a:rPr>
              <a:t>2</a:t>
            </a:r>
          </a:p>
          <a:p>
            <a:pPr algn="ctr"/>
            <a:r>
              <a:rPr lang="en-US" sz="1000" dirty="0"/>
              <a:t>Strategic Implementation</a:t>
            </a:r>
          </a:p>
          <a:p>
            <a:pPr algn="ctr"/>
            <a:endParaRPr lang="en-US" sz="700" dirty="0">
              <a:latin typeface="Arial Narrow" panose="020B0606020202030204" pitchFamily="34" charset="0"/>
            </a:endParaRPr>
          </a:p>
          <a:p>
            <a:pPr algn="ctr"/>
            <a:r>
              <a:rPr lang="en-US" sz="700" dirty="0">
                <a:latin typeface="Arial Narrow" panose="020B0606020202030204" pitchFamily="34" charset="0"/>
              </a:rPr>
              <a:t>Remediate gaps by updating policies, implementing controls, and training personnel.</a:t>
            </a:r>
            <a:endParaRPr lang="en-ZA" sz="700" dirty="0">
              <a:latin typeface="Arial Narrow" panose="020B0606020202030204" pitchFamily="34" charset="0"/>
            </a:endParaRPr>
          </a:p>
        </p:txBody>
      </p:sp>
      <p:sp>
        <p:nvSpPr>
          <p:cNvPr id="72" name="TextBox 71">
            <a:extLst>
              <a:ext uri="{FF2B5EF4-FFF2-40B4-BE49-F238E27FC236}">
                <a16:creationId xmlns:a16="http://schemas.microsoft.com/office/drawing/2014/main" id="{BEAEF76E-2341-BBC5-D167-C059A1B8CDC5}"/>
              </a:ext>
            </a:extLst>
          </p:cNvPr>
          <p:cNvSpPr txBox="1"/>
          <p:nvPr/>
        </p:nvSpPr>
        <p:spPr>
          <a:xfrm>
            <a:off x="4641494" y="8097490"/>
            <a:ext cx="1913861" cy="723275"/>
          </a:xfrm>
          <a:prstGeom prst="rect">
            <a:avLst/>
          </a:prstGeom>
          <a:solidFill>
            <a:srgbClr val="FFFFFF"/>
          </a:solidFill>
          <a:ln w="31750">
            <a:solidFill>
              <a:srgbClr val="F0F4F8"/>
            </a:solidFill>
          </a:ln>
        </p:spPr>
        <p:txBody>
          <a:bodyPr wrap="square" rtlCol="0">
            <a:spAutoFit/>
          </a:bodyPr>
          <a:lstStyle/>
          <a:p>
            <a:pPr algn="ctr"/>
            <a:r>
              <a:rPr lang="en-US" sz="1000" dirty="0">
                <a:solidFill>
                  <a:srgbClr val="FF0000"/>
                </a:solidFill>
              </a:rPr>
              <a:t>3</a:t>
            </a:r>
          </a:p>
          <a:p>
            <a:pPr algn="ctr"/>
            <a:r>
              <a:rPr lang="en-US" sz="1000" dirty="0"/>
              <a:t>Continuous Improvement</a:t>
            </a:r>
          </a:p>
          <a:p>
            <a:pPr algn="ctr"/>
            <a:endParaRPr lang="en-US" sz="700" dirty="0">
              <a:latin typeface="Arial Narrow" panose="020B0606020202030204" pitchFamily="34" charset="0"/>
            </a:endParaRPr>
          </a:p>
          <a:p>
            <a:pPr algn="ctr"/>
            <a:r>
              <a:rPr lang="en-US" sz="700" dirty="0">
                <a:latin typeface="Arial Narrow" panose="020B0606020202030204" pitchFamily="34" charset="0"/>
              </a:rPr>
              <a:t>Establish a cycle of testing, monitoring, and adapting to ensure ongoing resilience and compliance.</a:t>
            </a:r>
            <a:endParaRPr lang="en-ZA" sz="700" dirty="0">
              <a:latin typeface="Arial Narrow" panose="020B0606020202030204" pitchFamily="34" charset="0"/>
            </a:endParaRPr>
          </a:p>
        </p:txBody>
      </p:sp>
      <p:sp>
        <p:nvSpPr>
          <p:cNvPr id="73" name="TextBox 72">
            <a:extLst>
              <a:ext uri="{FF2B5EF4-FFF2-40B4-BE49-F238E27FC236}">
                <a16:creationId xmlns:a16="http://schemas.microsoft.com/office/drawing/2014/main" id="{0FF660CE-94D4-AEF6-63C5-D7F12C95876F}"/>
              </a:ext>
            </a:extLst>
          </p:cNvPr>
          <p:cNvSpPr txBox="1"/>
          <p:nvPr/>
        </p:nvSpPr>
        <p:spPr>
          <a:xfrm>
            <a:off x="640684" y="4583668"/>
            <a:ext cx="1744487" cy="584775"/>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Governance &amp; Board Accountability</a:t>
            </a:r>
          </a:p>
          <a:p>
            <a:r>
              <a:rPr lang="en-US" sz="600" dirty="0">
                <a:solidFill>
                  <a:schemeClr val="bg2">
                    <a:lumMod val="50000"/>
                  </a:schemeClr>
                </a:solidFill>
                <a:latin typeface="Arial Narrow" panose="020B0606020202030204" pitchFamily="34" charset="0"/>
              </a:rPr>
              <a:t>Establish clear board-level ownership and a dedicated sponsor. Define and assign cybersecurity roles and ensure the board oversees and approves the entire framework</a:t>
            </a:r>
            <a:r>
              <a:rPr lang="en-US" sz="700" dirty="0">
                <a:solidFill>
                  <a:schemeClr val="bg2">
                    <a:lumMod val="50000"/>
                  </a:schemeClr>
                </a:solidFill>
                <a:latin typeface="Arial Narrow" panose="020B0606020202030204" pitchFamily="34" charset="0"/>
              </a:rPr>
              <a:t>.</a:t>
            </a:r>
            <a:endParaRPr lang="en-ZA" sz="700" dirty="0">
              <a:solidFill>
                <a:schemeClr val="bg2">
                  <a:lumMod val="50000"/>
                </a:schemeClr>
              </a:solidFill>
              <a:latin typeface="Arial Narrow" panose="020B0606020202030204" pitchFamily="34" charset="0"/>
            </a:endParaRPr>
          </a:p>
        </p:txBody>
      </p:sp>
      <p:sp>
        <p:nvSpPr>
          <p:cNvPr id="74" name="TextBox 73">
            <a:extLst>
              <a:ext uri="{FF2B5EF4-FFF2-40B4-BE49-F238E27FC236}">
                <a16:creationId xmlns:a16="http://schemas.microsoft.com/office/drawing/2014/main" id="{D0CDA405-66C8-6BB7-4C15-F06A652BD473}"/>
              </a:ext>
            </a:extLst>
          </p:cNvPr>
          <p:cNvSpPr txBox="1"/>
          <p:nvPr/>
        </p:nvSpPr>
        <p:spPr>
          <a:xfrm>
            <a:off x="2536189" y="4583668"/>
            <a:ext cx="1744487" cy="584775"/>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Cybersecurity Strategy &amp; Framework</a:t>
            </a:r>
          </a:p>
          <a:p>
            <a:r>
              <a:rPr lang="en-US" sz="600" dirty="0">
                <a:solidFill>
                  <a:schemeClr val="bg2">
                    <a:lumMod val="50000"/>
                  </a:schemeClr>
                </a:solidFill>
                <a:latin typeface="Arial Narrow" panose="020B0606020202030204" pitchFamily="34" charset="0"/>
              </a:rPr>
              <a:t>Develop a formal, documented strategy aligned with your risk appetite. This is a living document that must be regularly reviewed and updated to counter evolving threats.</a:t>
            </a:r>
            <a:endParaRPr lang="en-ZA" sz="700" dirty="0">
              <a:solidFill>
                <a:schemeClr val="bg2">
                  <a:lumMod val="50000"/>
                </a:schemeClr>
              </a:solidFill>
              <a:latin typeface="Arial Narrow" panose="020B0606020202030204" pitchFamily="34" charset="0"/>
            </a:endParaRPr>
          </a:p>
        </p:txBody>
      </p:sp>
      <p:sp>
        <p:nvSpPr>
          <p:cNvPr id="75" name="TextBox 74">
            <a:extLst>
              <a:ext uri="{FF2B5EF4-FFF2-40B4-BE49-F238E27FC236}">
                <a16:creationId xmlns:a16="http://schemas.microsoft.com/office/drawing/2014/main" id="{1694BA6B-AB6F-58EF-8DDD-8DAF219B9EA9}"/>
              </a:ext>
            </a:extLst>
          </p:cNvPr>
          <p:cNvSpPr txBox="1"/>
          <p:nvPr/>
        </p:nvSpPr>
        <p:spPr>
          <a:xfrm>
            <a:off x="4456036" y="4582844"/>
            <a:ext cx="1744487" cy="584775"/>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Risk Management &amp; Assessment</a:t>
            </a:r>
          </a:p>
          <a:p>
            <a:r>
              <a:rPr lang="en-US" sz="600" dirty="0">
                <a:solidFill>
                  <a:schemeClr val="bg2">
                    <a:lumMod val="50000"/>
                  </a:schemeClr>
                </a:solidFill>
                <a:latin typeface="Arial Narrow" panose="020B0606020202030204" pitchFamily="34" charset="0"/>
              </a:rPr>
              <a:t>Conduct ongoing risk assessments to identify threats. Maintain a critical asset inventory to prioritize protection and manage the swift remediation of all identified vulnerabilities.</a:t>
            </a:r>
            <a:endParaRPr lang="en-ZA" sz="700" dirty="0">
              <a:solidFill>
                <a:schemeClr val="bg2">
                  <a:lumMod val="50000"/>
                </a:schemeClr>
              </a:solidFill>
              <a:latin typeface="Arial Narrow" panose="020B0606020202030204" pitchFamily="34" charset="0"/>
            </a:endParaRPr>
          </a:p>
        </p:txBody>
      </p:sp>
      <p:sp>
        <p:nvSpPr>
          <p:cNvPr id="76" name="TextBox 75">
            <a:extLst>
              <a:ext uri="{FF2B5EF4-FFF2-40B4-BE49-F238E27FC236}">
                <a16:creationId xmlns:a16="http://schemas.microsoft.com/office/drawing/2014/main" id="{39BCE53E-2038-02FE-B3CD-C2F935DC87C7}"/>
              </a:ext>
            </a:extLst>
          </p:cNvPr>
          <p:cNvSpPr txBox="1"/>
          <p:nvPr/>
        </p:nvSpPr>
        <p:spPr>
          <a:xfrm>
            <a:off x="644299" y="5567399"/>
            <a:ext cx="1744487" cy="569387"/>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Cybersecurity Fundamentals</a:t>
            </a:r>
            <a:endParaRPr lang="en-US" sz="600" dirty="0">
              <a:solidFill>
                <a:schemeClr val="bg2">
                  <a:lumMod val="50000"/>
                </a:schemeClr>
              </a:solidFill>
              <a:latin typeface="Arial Narrow" panose="020B0606020202030204" pitchFamily="34" charset="0"/>
            </a:endParaRPr>
          </a:p>
          <a:p>
            <a:r>
              <a:rPr lang="en-US" sz="600" dirty="0">
                <a:solidFill>
                  <a:schemeClr val="bg2">
                    <a:lumMod val="50000"/>
                  </a:schemeClr>
                </a:solidFill>
                <a:latin typeface="Arial Narrow" panose="020B0606020202030204" pitchFamily="34" charset="0"/>
              </a:rPr>
              <a:t>Implement essential technical controls: robust Identity and Access Control with MFA, password hygiene, data encryption, device-lock, secure system configurations, and network protection.</a:t>
            </a:r>
            <a:endParaRPr lang="en-ZA" sz="700" dirty="0">
              <a:solidFill>
                <a:schemeClr val="bg2">
                  <a:lumMod val="50000"/>
                </a:schemeClr>
              </a:solidFill>
              <a:latin typeface="Arial Narrow" panose="020B0606020202030204" pitchFamily="34" charset="0"/>
            </a:endParaRPr>
          </a:p>
        </p:txBody>
      </p:sp>
      <p:sp>
        <p:nvSpPr>
          <p:cNvPr id="77" name="TextBox 76">
            <a:extLst>
              <a:ext uri="{FF2B5EF4-FFF2-40B4-BE49-F238E27FC236}">
                <a16:creationId xmlns:a16="http://schemas.microsoft.com/office/drawing/2014/main" id="{8289CB45-EA1A-446E-8EE5-50A24EE6EE8B}"/>
              </a:ext>
            </a:extLst>
          </p:cNvPr>
          <p:cNvSpPr txBox="1"/>
          <p:nvPr/>
        </p:nvSpPr>
        <p:spPr>
          <a:xfrm>
            <a:off x="2541186" y="5565873"/>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Incident Detection &amp; Response</a:t>
            </a:r>
          </a:p>
          <a:p>
            <a:r>
              <a:rPr lang="en-US" sz="600" dirty="0">
                <a:solidFill>
                  <a:schemeClr val="bg2">
                    <a:lumMod val="50000"/>
                  </a:schemeClr>
                </a:solidFill>
                <a:latin typeface="Arial Narrow" panose="020B0606020202030204" pitchFamily="34" charset="0"/>
              </a:rPr>
              <a:t>Deploy real-time detection systems. Develop and regularly test a comprehensive incident response plan, including data backup strategies for rapid recovery.</a:t>
            </a:r>
            <a:endParaRPr lang="en-ZA" sz="700" dirty="0">
              <a:solidFill>
                <a:schemeClr val="bg2">
                  <a:lumMod val="50000"/>
                </a:schemeClr>
              </a:solidFill>
              <a:latin typeface="Arial Narrow" panose="020B0606020202030204" pitchFamily="34" charset="0"/>
            </a:endParaRPr>
          </a:p>
        </p:txBody>
      </p:sp>
      <p:sp>
        <p:nvSpPr>
          <p:cNvPr id="78" name="TextBox 77">
            <a:extLst>
              <a:ext uri="{FF2B5EF4-FFF2-40B4-BE49-F238E27FC236}">
                <a16:creationId xmlns:a16="http://schemas.microsoft.com/office/drawing/2014/main" id="{2A8270DC-2F2A-575B-1277-43DF35EAE85A}"/>
              </a:ext>
            </a:extLst>
          </p:cNvPr>
          <p:cNvSpPr txBox="1"/>
          <p:nvPr/>
        </p:nvSpPr>
        <p:spPr>
          <a:xfrm>
            <a:off x="4457114" y="5562740"/>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Third-Party Risk Management</a:t>
            </a:r>
          </a:p>
          <a:p>
            <a:r>
              <a:rPr lang="en-US" sz="600" dirty="0">
                <a:solidFill>
                  <a:schemeClr val="bg2">
                    <a:lumMod val="50000"/>
                  </a:schemeClr>
                </a:solidFill>
                <a:latin typeface="Arial Narrow" panose="020B0606020202030204" pitchFamily="34" charset="0"/>
              </a:rPr>
              <a:t>Extend your cybersecurity standards to all vendors. Align contracts and SLAs with JS2 obligations, as accountability cannot be outsourced.</a:t>
            </a:r>
            <a:endParaRPr lang="en-ZA" sz="700" dirty="0">
              <a:solidFill>
                <a:schemeClr val="bg2">
                  <a:lumMod val="50000"/>
                </a:schemeClr>
              </a:solidFill>
              <a:latin typeface="Arial Narrow" panose="020B0606020202030204" pitchFamily="34" charset="0"/>
            </a:endParaRPr>
          </a:p>
        </p:txBody>
      </p:sp>
      <p:sp>
        <p:nvSpPr>
          <p:cNvPr id="79" name="TextBox 78">
            <a:extLst>
              <a:ext uri="{FF2B5EF4-FFF2-40B4-BE49-F238E27FC236}">
                <a16:creationId xmlns:a16="http://schemas.microsoft.com/office/drawing/2014/main" id="{D8B6B0CA-E539-83DC-815D-AAB0B467454C}"/>
              </a:ext>
            </a:extLst>
          </p:cNvPr>
          <p:cNvSpPr txBox="1"/>
          <p:nvPr/>
        </p:nvSpPr>
        <p:spPr>
          <a:xfrm>
            <a:off x="644299" y="6547682"/>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Training &amp; Awareness</a:t>
            </a:r>
          </a:p>
          <a:p>
            <a:r>
              <a:rPr lang="en-US" sz="600" dirty="0">
                <a:solidFill>
                  <a:schemeClr val="bg2">
                    <a:lumMod val="50000"/>
                  </a:schemeClr>
                </a:solidFill>
                <a:latin typeface="Arial Narrow" panose="020B0606020202030204" pitchFamily="34" charset="0"/>
              </a:rPr>
              <a:t>Implement regular, comprehensive cybersecurity training for all staff, from the front desk to the boardroom, to build a strong </a:t>
            </a:r>
            <a:r>
              <a:rPr lang="en-US" sz="600" b="1" dirty="0">
                <a:solidFill>
                  <a:srgbClr val="FF0000"/>
                </a:solidFill>
                <a:latin typeface="Arial Narrow" panose="020B0606020202030204" pitchFamily="34" charset="0"/>
              </a:rPr>
              <a:t>Human Firewall</a:t>
            </a:r>
            <a:r>
              <a:rPr lang="en-US" sz="600" dirty="0">
                <a:solidFill>
                  <a:schemeClr val="bg2">
                    <a:lumMod val="50000"/>
                  </a:schemeClr>
                </a:solidFill>
                <a:latin typeface="Arial Narrow" panose="020B0606020202030204" pitchFamily="34" charset="0"/>
              </a:rPr>
              <a:t>. </a:t>
            </a:r>
            <a:endParaRPr lang="en-ZA" sz="700" dirty="0">
              <a:solidFill>
                <a:schemeClr val="bg2">
                  <a:lumMod val="50000"/>
                </a:schemeClr>
              </a:solidFill>
              <a:latin typeface="Arial Narrow" panose="020B0606020202030204" pitchFamily="34" charset="0"/>
            </a:endParaRPr>
          </a:p>
        </p:txBody>
      </p:sp>
      <p:sp>
        <p:nvSpPr>
          <p:cNvPr id="80" name="TextBox 79">
            <a:extLst>
              <a:ext uri="{FF2B5EF4-FFF2-40B4-BE49-F238E27FC236}">
                <a16:creationId xmlns:a16="http://schemas.microsoft.com/office/drawing/2014/main" id="{5CBFD112-281E-E339-3EC6-0978A4A19DE1}"/>
              </a:ext>
            </a:extLst>
          </p:cNvPr>
          <p:cNvSpPr txBox="1"/>
          <p:nvPr/>
        </p:nvSpPr>
        <p:spPr>
          <a:xfrm>
            <a:off x="2540307" y="6544243"/>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Testing &amp; Continuous Improvement</a:t>
            </a:r>
          </a:p>
          <a:p>
            <a:r>
              <a:rPr lang="en-US" sz="600" dirty="0">
                <a:solidFill>
                  <a:schemeClr val="bg2">
                    <a:lumMod val="50000"/>
                  </a:schemeClr>
                </a:solidFill>
                <a:latin typeface="Arial Narrow" panose="020B0606020202030204" pitchFamily="34" charset="0"/>
              </a:rPr>
              <a:t>Regularly test all controls through vulnerability assessments, penetration testing, and simulations. Use findings to adapt and improve your resilience capability.</a:t>
            </a:r>
            <a:endParaRPr lang="en-ZA" sz="700" dirty="0">
              <a:solidFill>
                <a:schemeClr val="bg2">
                  <a:lumMod val="50000"/>
                </a:schemeClr>
              </a:solidFill>
              <a:latin typeface="Arial Narrow" panose="020B0606020202030204" pitchFamily="34" charset="0"/>
            </a:endParaRPr>
          </a:p>
        </p:txBody>
      </p:sp>
      <p:sp>
        <p:nvSpPr>
          <p:cNvPr id="81" name="TextBox 80">
            <a:extLst>
              <a:ext uri="{FF2B5EF4-FFF2-40B4-BE49-F238E27FC236}">
                <a16:creationId xmlns:a16="http://schemas.microsoft.com/office/drawing/2014/main" id="{18098D87-6DC7-3962-C11C-55E5AA2CF6F9}"/>
              </a:ext>
            </a:extLst>
          </p:cNvPr>
          <p:cNvSpPr txBox="1"/>
          <p:nvPr/>
        </p:nvSpPr>
        <p:spPr>
          <a:xfrm>
            <a:off x="4453605" y="6539877"/>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Compliance &amp; Documentation</a:t>
            </a:r>
          </a:p>
          <a:p>
            <a:r>
              <a:rPr lang="en-US" sz="600" dirty="0">
                <a:solidFill>
                  <a:schemeClr val="bg2">
                    <a:lumMod val="50000"/>
                  </a:schemeClr>
                </a:solidFill>
                <a:latin typeface="Arial Narrow" panose="020B0606020202030204" pitchFamily="34" charset="0"/>
              </a:rPr>
              <a:t>Maintain meticulous documentation for everything: risk assessments, test results, training records, and policies. Be ready to prove compliance to regulators.</a:t>
            </a:r>
          </a:p>
        </p:txBody>
      </p:sp>
    </p:spTree>
    <p:extLst>
      <p:ext uri="{BB962C8B-B14F-4D97-AF65-F5344CB8AC3E}">
        <p14:creationId xmlns:p14="http://schemas.microsoft.com/office/powerpoint/2010/main" val="243716902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TM04033927[[fn=Main Event]]</Template>
  <TotalTime>10105</TotalTime>
  <Words>1687</Words>
  <Application>Microsoft Office PowerPoint</Application>
  <PresentationFormat>A4 Paper (210x297 mm)</PresentationFormat>
  <Paragraphs>148</Paragraphs>
  <Slides>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Aileron</vt:lpstr>
      <vt:lpstr>Aileron Ultra-Bold</vt:lpstr>
      <vt:lpstr>Aptos</vt:lpstr>
      <vt:lpstr>Arial</vt:lpstr>
      <vt:lpstr>Arial Narrow</vt:lpstr>
      <vt:lpstr>Impact</vt:lpstr>
      <vt:lpstr>Lato Black</vt:lpstr>
      <vt:lpstr>Wingdings</vt:lpstr>
      <vt:lpstr>Main Event</vt:lpstr>
      <vt:lpstr>FSP ComplianceSuite</vt:lpstr>
      <vt:lpstr>Package Details: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Amit Parbhucharan</dc:creator>
  <cp:lastModifiedBy>Amit Parbhucharan</cp:lastModifiedBy>
  <cp:revision>106</cp:revision>
  <cp:lastPrinted>2025-08-12T21:01:05Z</cp:lastPrinted>
  <dcterms:created xsi:type="dcterms:W3CDTF">2025-08-07T12:45:26Z</dcterms:created>
  <dcterms:modified xsi:type="dcterms:W3CDTF">2025-12-31T07:26:32Z</dcterms:modified>
</cp:coreProperties>
</file>