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145705891" r:id="rId3"/>
    <p:sldId id="2145705902" r:id="rId4"/>
    <p:sldId id="2145705903" r:id="rId5"/>
    <p:sldId id="258" r:id="rId6"/>
    <p:sldId id="2145705904" r:id="rId7"/>
    <p:sldId id="2145705905" r:id="rId8"/>
    <p:sldId id="261" r:id="rId9"/>
    <p:sldId id="2145705906" r:id="rId10"/>
    <p:sldId id="263" r:id="rId11"/>
    <p:sldId id="2145705897" r:id="rId12"/>
    <p:sldId id="260" r:id="rId13"/>
    <p:sldId id="2145705894" r:id="rId14"/>
    <p:sldId id="2145705900" r:id="rId15"/>
    <p:sldId id="2145705899" r:id="rId16"/>
    <p:sldId id="2145705895" r:id="rId17"/>
    <p:sldId id="2145705901" r:id="rId18"/>
    <p:sldId id="642" r:id="rId19"/>
    <p:sldId id="259" r:id="rId20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FFFFCC"/>
    <a:srgbClr val="F7F7F7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76" autoAdjust="0"/>
  </p:normalViewPr>
  <p:slideViewPr>
    <p:cSldViewPr snapToGrid="0" snapToObjects="1">
      <p:cViewPr varScale="1">
        <p:scale>
          <a:sx n="75" d="100"/>
          <a:sy n="75" d="100"/>
        </p:scale>
        <p:origin x="974" y="4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"/>
    </p:cViewPr>
  </p:sorterViewPr>
  <p:notesViewPr>
    <p:cSldViewPr snapToGrid="0" snapToObjects="1">
      <p:cViewPr>
        <p:scale>
          <a:sx n="100" d="100"/>
          <a:sy n="100" d="100"/>
        </p:scale>
        <p:origin x="1484" y="-29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7310"/>
          </a:xfrm>
          <a:prstGeom prst="rect">
            <a:avLst/>
          </a:prstGeom>
        </p:spPr>
        <p:txBody>
          <a:bodyPr vert="horz" lIns="92391" tIns="46196" rIns="92391" bIns="46196" rtlCol="0"/>
          <a:lstStyle>
            <a:lvl1pPr algn="r">
              <a:defRPr sz="1100"/>
            </a:lvl1pPr>
          </a:lstStyle>
          <a:p>
            <a:fld id="{99890305-AC3D-4E14-A063-8DE2670B629C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1" tIns="46196" rIns="92391" bIns="4619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2297"/>
            <a:ext cx="5486400" cy="3667334"/>
          </a:xfrm>
          <a:prstGeom prst="rect">
            <a:avLst/>
          </a:prstGeom>
        </p:spPr>
        <p:txBody>
          <a:bodyPr vert="horz" lIns="92391" tIns="46196" rIns="92391" bIns="4619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6"/>
            <a:ext cx="2971800" cy="467309"/>
          </a:xfrm>
          <a:prstGeom prst="rect">
            <a:avLst/>
          </a:prstGeom>
        </p:spPr>
        <p:txBody>
          <a:bodyPr vert="horz" lIns="92391" tIns="46196" rIns="92391" bIns="46196" rtlCol="0" anchor="b"/>
          <a:lstStyle>
            <a:lvl1pPr algn="r">
              <a:defRPr sz="1100"/>
            </a:lvl1pPr>
          </a:lstStyle>
          <a:p>
            <a:fld id="{7A2EF9AD-2627-469D-9809-9E38613323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7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 sz="1200">
                <a:latin typeface="Lato"/>
              </a:defRPr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why compliance has become complex and risky for small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282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926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 sz="1200">
                <a:latin typeface="Lato"/>
              </a:defRPr>
            </a:pPr>
            <a:r>
              <a:rPr dirty="0"/>
              <a:t>Reassure </a:t>
            </a:r>
            <a:r>
              <a:rPr lang="en-ZA" dirty="0"/>
              <a:t>customer</a:t>
            </a:r>
            <a:r>
              <a:rPr dirty="0"/>
              <a:t> that SMBsecure does not require deep security expertise </a:t>
            </a:r>
            <a:r>
              <a:rPr lang="en-ZA" dirty="0"/>
              <a:t>by them </a:t>
            </a:r>
            <a:r>
              <a:rPr dirty="0" err="1"/>
              <a:t>oand</a:t>
            </a:r>
            <a:r>
              <a:rPr dirty="0"/>
              <a:t> is easy to </a:t>
            </a:r>
            <a:r>
              <a:rPr dirty="0" err="1"/>
              <a:t>standardise</a:t>
            </a:r>
            <a:r>
              <a:rPr dirty="0"/>
              <a:t> across </a:t>
            </a:r>
            <a:r>
              <a:rPr lang="en-ZA" dirty="0"/>
              <a:t>their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Lato"/>
              </a:defRPr>
            </a:pPr>
            <a:r>
              <a:rPr lang="en-US" dirty="0"/>
              <a:t>Position </a:t>
            </a:r>
            <a:r>
              <a:rPr lang="en-US" dirty="0" err="1"/>
              <a:t>ComplianceSuite</a:t>
            </a:r>
            <a:r>
              <a:rPr lang="en-US" dirty="0"/>
              <a:t> as an ongoing managed solution, not documents.</a:t>
            </a:r>
          </a:p>
          <a:p>
            <a:pPr>
              <a:defRPr sz="1200">
                <a:latin typeface="Lato"/>
              </a:defRPr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Reinforce the value of continuous governance and audit readiness.</a:t>
            </a:r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431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Clarify </a:t>
            </a:r>
            <a:r>
              <a:rPr lang="en-US" dirty="0" err="1"/>
              <a:t>ComplianceSuite</a:t>
            </a:r>
            <a:r>
              <a:rPr lang="en-US" dirty="0"/>
              <a:t> as a managed compliance service for them.</a:t>
            </a:r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070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EF9AD-2627-469D-9809-9E38613323D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551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 sz="1200">
                <a:latin typeface="Lato"/>
              </a:defRPr>
            </a:pPr>
            <a:r>
              <a:t>Position SMBsecure as a purpose-built, managed cybersecurity solution designed specifically for SMB environments.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50162"/>
            <a:ext cx="10363200" cy="1470025"/>
          </a:xfrm>
        </p:spPr>
        <p:txBody>
          <a:bodyPr anchor="t" anchorCtr="0">
            <a:norm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1395"/>
            <a:ext cx="8534400" cy="54366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A601A7-AA7B-292B-2415-F8C0DD141D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0598" y="5541919"/>
            <a:ext cx="3047888" cy="142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5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21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4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44562"/>
            <a:ext cx="10972800" cy="47121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rgbClr val="FF0000"/>
              </a:buClr>
              <a:defRPr/>
            </a:lvl2pPr>
            <a:lvl3pPr>
              <a:defRPr>
                <a:solidFill>
                  <a:schemeClr val="tx1"/>
                </a:solidFill>
              </a:defRPr>
            </a:lvl3pPr>
            <a:lvl4pPr marL="16573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1459" y="6358467"/>
            <a:ext cx="99708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2BDE217-BB65-0B45-8AED-BD33559C49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-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630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4523" y="1617355"/>
            <a:ext cx="10363200" cy="1362075"/>
          </a:xfrm>
        </p:spPr>
        <p:txBody>
          <a:bodyPr anchor="t">
            <a:normAutofit/>
          </a:bodyPr>
          <a:lstStyle>
            <a:lvl1pPr algn="l">
              <a:defRPr sz="4400" b="1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117" y="1384301"/>
            <a:ext cx="103632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FF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698" y="5768976"/>
            <a:ext cx="12186303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82E68C-0EE4-A66E-65EE-4945A5D78F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4512" y="5605674"/>
            <a:ext cx="3047888" cy="142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0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21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33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75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66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62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A817BE5-177A-0441-9E2D-4CB9C1B12322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2BDE217-BB65-0B45-8AED-BD33559C49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9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"/>
            <a:ext cx="10972800" cy="1208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570166" y="6462928"/>
            <a:ext cx="4566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</a:rPr>
              <a:t>SMBsecure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64698" y="6430804"/>
            <a:ext cx="99708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BDE217-BB65-0B45-8AED-BD33559C4983}" type="slidenum">
              <a:rPr lang="en-US" sz="1200" smtClean="0"/>
              <a:pPr/>
              <a:t>‹#›</a:t>
            </a:fld>
            <a:endParaRPr 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721F82-96AD-089D-E143-C179FC0ED12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409527" y="5957699"/>
            <a:ext cx="2389182" cy="111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9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18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50162"/>
            <a:ext cx="10708640" cy="1470025"/>
          </a:xfrm>
        </p:spPr>
        <p:txBody>
          <a:bodyPr/>
          <a:lstStyle/>
          <a:p>
            <a:pPr>
              <a:defRPr sz="4000">
                <a:latin typeface="Lato"/>
              </a:defRPr>
            </a:pPr>
            <a:r>
              <a:rPr lang="en-US" dirty="0"/>
              <a:t>Protect Your Practice with </a:t>
            </a:r>
            <a:r>
              <a:rPr lang="en-US" dirty="0" err="1">
                <a:solidFill>
                  <a:srgbClr val="7030A0"/>
                </a:solidFill>
              </a:rPr>
              <a:t>ComplianceSuite</a:t>
            </a:r>
            <a:r>
              <a:rPr lang="en-ZA" sz="2800" b="0" baseline="40000" dirty="0">
                <a:solidFill>
                  <a:srgbClr val="7030A0"/>
                </a:solidFill>
              </a:rPr>
              <a:t>™</a:t>
            </a:r>
            <a:endParaRPr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1395"/>
            <a:ext cx="9072880" cy="543660"/>
          </a:xfrm>
        </p:spPr>
        <p:txBody>
          <a:bodyPr>
            <a:normAutofit/>
          </a:bodyPr>
          <a:lstStyle/>
          <a:p>
            <a:pPr>
              <a:defRPr sz="2000">
                <a:latin typeface="Lato"/>
              </a:defRPr>
            </a:pPr>
            <a:r>
              <a:rPr lang="en-US" dirty="0"/>
              <a:t>Cybersecurity &amp; POPIA protection built for Medical Practices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A982D1-CA38-4F35-0CD7-744EC12A8763}"/>
              </a:ext>
            </a:extLst>
          </p:cNvPr>
          <p:cNvSpPr txBox="1"/>
          <p:nvPr/>
        </p:nvSpPr>
        <p:spPr>
          <a:xfrm>
            <a:off x="914400" y="3980894"/>
            <a:ext cx="613156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[</a:t>
            </a:r>
            <a:r>
              <a:rPr lang="en-ZA" b="1" dirty="0">
                <a:solidFill>
                  <a:srgbClr val="FF0000"/>
                </a:solidFill>
              </a:rPr>
              <a:t>Encrypt]  [Safeguard]  [Protect]  [Defend]  [Govern]</a:t>
            </a:r>
          </a:p>
          <a:p>
            <a:endParaRPr lang="en-ZA" dirty="0">
              <a:solidFill>
                <a:schemeClr val="tx1"/>
              </a:solidFill>
            </a:endParaRPr>
          </a:p>
          <a:p>
            <a:r>
              <a:rPr lang="en-ZA" sz="1400" dirty="0">
                <a:solidFill>
                  <a:schemeClr val="bg1">
                    <a:lumMod val="50000"/>
                  </a:schemeClr>
                </a:solidFill>
              </a:rPr>
              <a:t>v1004</a:t>
            </a:r>
            <a:endParaRPr lang="en-ZA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Discover how ComplianceSuite can support your practice.</a:t>
            </a:r>
          </a:p>
          <a:p>
            <a:r>
              <a:t>Visit www.compliancesuite.co.za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52B93-A03E-E183-E4B2-5A5A8D834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Is </a:t>
            </a:r>
            <a:r>
              <a:rPr lang="en-ZA" dirty="0" err="1">
                <a:solidFill>
                  <a:srgbClr val="7030A0"/>
                </a:solidFill>
              </a:rPr>
              <a:t>ComplianceSuite</a:t>
            </a:r>
            <a:r>
              <a:rPr lang="en-ZA" b="0" baseline="30000" dirty="0">
                <a:solidFill>
                  <a:schemeClr val="tx1"/>
                </a:solidFill>
              </a:rPr>
              <a:t>™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A563E-B2A3-5EE8-A4BD-55A093BE0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12482"/>
            <a:ext cx="10972800" cy="50867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ZA" b="1" dirty="0"/>
              <a:t>A standardised, advanced cybersecurity and compliance protection </a:t>
            </a:r>
            <a:r>
              <a:rPr lang="en-ZA" b="1" i="1" dirty="0"/>
              <a:t>solution bundle </a:t>
            </a:r>
            <a:r>
              <a:rPr lang="en-ZA" b="1" dirty="0"/>
              <a:t>with built-in financial protection.</a:t>
            </a:r>
            <a:r>
              <a:rPr lang="en-ZA" dirty="0"/>
              <a:t> </a:t>
            </a:r>
          </a:p>
          <a:p>
            <a:pPr lvl="1"/>
            <a:r>
              <a:rPr lang="en-ZA" dirty="0"/>
              <a:t>Fully managed </a:t>
            </a:r>
            <a:r>
              <a:rPr lang="en-ZA" b="1" dirty="0">
                <a:solidFill>
                  <a:srgbClr val="FF0000"/>
                </a:solidFill>
              </a:rPr>
              <a:t>All-in-One </a:t>
            </a:r>
            <a:r>
              <a:rPr lang="en-ZA" dirty="0"/>
              <a:t>cybersecurity solution purpose-built for SMBs</a:t>
            </a:r>
          </a:p>
          <a:p>
            <a:pPr lvl="1"/>
            <a:r>
              <a:rPr lang="en-ZA" dirty="0"/>
              <a:t>Supports POPIA-aligned technical safeguards</a:t>
            </a:r>
          </a:p>
          <a:p>
            <a:pPr lvl="1"/>
            <a:r>
              <a:rPr lang="en-ZA" dirty="0"/>
              <a:t>Simplifies POPIA compliance through managed policies, controls, evidence, and audit readiness.</a:t>
            </a:r>
          </a:p>
          <a:p>
            <a:pPr lvl="0"/>
            <a:endParaRPr lang="en-ZA" dirty="0"/>
          </a:p>
          <a:p>
            <a:pPr lvl="0"/>
            <a:r>
              <a:rPr lang="en-ZA" dirty="0">
                <a:solidFill>
                  <a:srgbClr val="FF0000"/>
                </a:solidFill>
              </a:rPr>
              <a:t>Move compliance from documents to operational reality. </a:t>
            </a:r>
          </a:p>
          <a:p>
            <a:pPr lvl="0"/>
            <a:r>
              <a:rPr lang="en-ZA" dirty="0">
                <a:solidFill>
                  <a:srgbClr val="FF0000"/>
                </a:solidFill>
              </a:rPr>
              <a:t>Reduce regulatory risk, audit stress, and internal burden</a:t>
            </a:r>
            <a:r>
              <a:rPr lang="en-ZA" dirty="0"/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ZA" i="1" dirty="0"/>
              <a:t>Combining technical control, governance support &amp; ongoing reporting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ZA" i="1" dirty="0"/>
              <a:t>Audit confidence &amp; Executive oversight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9826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>
                <a:latin typeface="Lato"/>
              </a:defRPr>
            </a:pPr>
            <a:r>
              <a:rPr dirty="0"/>
              <a:t>Why </a:t>
            </a:r>
            <a:r>
              <a:rPr lang="en-ZA" dirty="0" err="1">
                <a:solidFill>
                  <a:srgbClr val="7030A0"/>
                </a:solidFill>
              </a:rPr>
              <a:t>ComplianceSuite</a:t>
            </a:r>
            <a:r>
              <a:rPr lang="en-ZA" b="0" baseline="30000" dirty="0">
                <a:solidFill>
                  <a:schemeClr val="tx1"/>
                </a:solidFill>
              </a:rPr>
              <a:t>™</a:t>
            </a:r>
            <a:r>
              <a:rPr lang="en-ZA" dirty="0"/>
              <a:t> F</a:t>
            </a:r>
            <a:r>
              <a:rPr dirty="0"/>
              <a:t>its </a:t>
            </a:r>
            <a:r>
              <a:rPr lang="en-ZA" dirty="0"/>
              <a:t>You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>
              <a:defRPr sz="1800">
                <a:latin typeface="Lato"/>
              </a:defRPr>
            </a:pPr>
            <a:r>
              <a:rPr lang="en-ZA" dirty="0"/>
              <a:t>Fully Managed Cybersecurity for your business</a:t>
            </a:r>
          </a:p>
          <a:p>
            <a:pPr lvl="1">
              <a:defRPr sz="1800">
                <a:latin typeface="Lato"/>
              </a:defRPr>
            </a:pPr>
            <a:endParaRPr dirty="0"/>
          </a:p>
          <a:p>
            <a:pPr lvl="1">
              <a:defRPr sz="1800">
                <a:latin typeface="Lato"/>
              </a:defRPr>
            </a:pPr>
            <a:r>
              <a:rPr lang="en-ZA" dirty="0"/>
              <a:t>S</a:t>
            </a:r>
            <a:r>
              <a:rPr dirty="0" err="1"/>
              <a:t>tandardise</a:t>
            </a:r>
            <a:r>
              <a:rPr lang="en-ZA" dirty="0"/>
              <a:t>d across our customer contracts</a:t>
            </a:r>
            <a:endParaRPr lang="en-ZA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defRPr sz="1800">
                <a:latin typeface="Lato"/>
              </a:defRPr>
            </a:pPr>
            <a:endParaRPr lang="en-ZA" dirty="0"/>
          </a:p>
          <a:p>
            <a:pPr lvl="1">
              <a:defRPr sz="1800">
                <a:latin typeface="Lato"/>
              </a:defRPr>
            </a:pPr>
            <a:r>
              <a:rPr dirty="0"/>
              <a:t>Designed for </a:t>
            </a:r>
            <a:r>
              <a:rPr lang="en-ZA" dirty="0"/>
              <a:t>prompt service </a:t>
            </a:r>
            <a:r>
              <a:rPr dirty="0"/>
              <a:t>delivery</a:t>
            </a:r>
            <a:r>
              <a:rPr lang="en-ZA" dirty="0"/>
              <a:t>, audit readiness and practice protection</a:t>
            </a:r>
          </a:p>
          <a:p>
            <a:pPr lvl="1">
              <a:defRPr sz="1800">
                <a:latin typeface="Lato"/>
              </a:defRPr>
            </a:pPr>
            <a:endParaRPr lang="en-ZA" dirty="0"/>
          </a:p>
          <a:p>
            <a:endParaRPr lang="en-ZA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>
              <a:buNone/>
            </a:pPr>
            <a:r>
              <a:rPr lang="en-ZA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You focus on your practice.</a:t>
            </a:r>
            <a:br>
              <a:rPr lang="en-ZA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ZA" b="1" dirty="0" err="1">
                <a:solidFill>
                  <a:srgbClr val="7030A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ComplianceSuite</a:t>
            </a:r>
            <a:r>
              <a:rPr lang="en-ZA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ZA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underpins essential security &amp; compliance needs.</a:t>
            </a:r>
          </a:p>
          <a:p>
            <a:pPr lvl="1">
              <a:defRPr sz="1800">
                <a:latin typeface="Lato"/>
              </a:defRPr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>
                <a:solidFill>
                  <a:schemeClr val="tx1"/>
                </a:solidFill>
              </a:rPr>
              <a:t>Bundled </a:t>
            </a:r>
            <a:r>
              <a:rPr dirty="0"/>
              <a:t>Compliance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ZA" dirty="0"/>
              <a:t>Data Protection aligned technical safeguards for HPCSA Practice Guidance</a:t>
            </a:r>
          </a:p>
          <a:p>
            <a:pPr lvl="2"/>
            <a:r>
              <a:rPr lang="en-US" dirty="0"/>
              <a:t>South African POPIA-aligned technical safeguards for any medical practice</a:t>
            </a:r>
          </a:p>
          <a:p>
            <a:pPr lvl="1"/>
            <a:r>
              <a:rPr lang="en-ZA" dirty="0"/>
              <a:t>DIY Toolkit to navigate data protection compliance, actions, and tasks</a:t>
            </a:r>
          </a:p>
          <a:p>
            <a:pPr lvl="1"/>
            <a:r>
              <a:rPr lang="en-ZA" dirty="0"/>
              <a:t>Personal AI Assistant to guide you and to answer your questions</a:t>
            </a:r>
          </a:p>
          <a:p>
            <a:pPr lvl="1"/>
            <a:r>
              <a:rPr lang="en-ZA" dirty="0"/>
              <a:t>100+ Templates to streamline policy and evidence documentation</a:t>
            </a:r>
          </a:p>
          <a:p>
            <a:pPr lvl="1"/>
            <a:r>
              <a:rPr lang="en-ZA" dirty="0"/>
              <a:t>Document Tracker to keep on top of review and responses</a:t>
            </a:r>
          </a:p>
          <a:p>
            <a:pPr lvl="1"/>
            <a:r>
              <a:rPr lang="en-ZA" dirty="0"/>
              <a:t>Assessments &amp; Reports so you’re audit-ready </a:t>
            </a:r>
          </a:p>
          <a:p>
            <a:pPr lvl="2"/>
            <a:r>
              <a:rPr lang="en-ZA" b="1" dirty="0">
                <a:solidFill>
                  <a:srgbClr val="FF0000"/>
                </a:solidFill>
              </a:rPr>
              <a:t>WIN </a:t>
            </a:r>
            <a:r>
              <a:rPr lang="en-ZA" dirty="0"/>
              <a:t>patient &amp; vendor confidence</a:t>
            </a:r>
          </a:p>
          <a:p>
            <a:pPr lvl="1"/>
            <a:r>
              <a:rPr lang="en-ZA" b="1" dirty="0"/>
              <a:t>ComplianceEZ</a:t>
            </a:r>
            <a:r>
              <a:rPr lang="en-ZA" b="1" baseline="30000" dirty="0"/>
              <a:t>®</a:t>
            </a:r>
            <a:r>
              <a:rPr lang="en-ZA" b="1" dirty="0"/>
              <a:t> </a:t>
            </a:r>
            <a:r>
              <a:rPr lang="en-ZA" dirty="0"/>
              <a:t>for compliance posture </a:t>
            </a:r>
            <a:r>
              <a:rPr lang="en-ZA" i="1" dirty="0"/>
              <a:t>by framework </a:t>
            </a:r>
            <a:r>
              <a:rPr lang="en-ZA" dirty="0"/>
              <a:t>(NIST, CIS, ISO27799, etc)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25C6E-7AA9-8532-F34C-7B6FBC144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77202"/>
            <a:ext cx="10972800" cy="4712109"/>
          </a:xfrm>
          <a:solidFill>
            <a:srgbClr val="FF0000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ZA" sz="9600" b="1" dirty="0">
                <a:solidFill>
                  <a:schemeClr val="bg1"/>
                </a:solidFill>
              </a:rPr>
              <a:t>COMPLIANCE</a:t>
            </a:r>
          </a:p>
          <a:p>
            <a:pPr marL="0" indent="0" algn="ctr">
              <a:buNone/>
            </a:pPr>
            <a:r>
              <a:rPr lang="en-ZA" sz="9600" b="1" dirty="0">
                <a:solidFill>
                  <a:schemeClr val="bg1"/>
                </a:solidFill>
              </a:rPr>
              <a:t>POSTURE</a:t>
            </a:r>
          </a:p>
          <a:p>
            <a:pPr marL="0" indent="0" algn="ctr">
              <a:buNone/>
            </a:pPr>
            <a:r>
              <a:rPr lang="en-ZA" sz="9600" b="1" dirty="0">
                <a:solidFill>
                  <a:schemeClr val="bg1"/>
                </a:solidFill>
              </a:rPr>
              <a:t>BASIC CHECK</a:t>
            </a:r>
          </a:p>
        </p:txBody>
      </p:sp>
    </p:spTree>
    <p:extLst>
      <p:ext uri="{BB962C8B-B14F-4D97-AF65-F5344CB8AC3E}">
        <p14:creationId xmlns:p14="http://schemas.microsoft.com/office/powerpoint/2010/main" val="251945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E0CCC-5C24-FF3C-373D-29686F3DF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4638B-76BE-6785-B05F-EA8F3B743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Basic POPI Readiness Check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E8F61DE-0348-1215-1D15-1DDC05D48E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760098"/>
              </p:ext>
            </p:extLst>
          </p:nvPr>
        </p:nvGraphicFramePr>
        <p:xfrm>
          <a:off x="609600" y="1029653"/>
          <a:ext cx="10972800" cy="1559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81760">
                  <a:extLst>
                    <a:ext uri="{9D8B030D-6E8A-4147-A177-3AD203B41FA5}">
                      <a16:colId xmlns:a16="http://schemas.microsoft.com/office/drawing/2014/main" val="724372464"/>
                    </a:ext>
                  </a:extLst>
                </a:gridCol>
                <a:gridCol w="9591040">
                  <a:extLst>
                    <a:ext uri="{9D8B030D-6E8A-4147-A177-3AD203B41FA5}">
                      <a16:colId xmlns:a16="http://schemas.microsoft.com/office/drawing/2014/main" val="280785034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ZA" dirty="0"/>
                        <a:t>GOVERNANCE &amp; ACCOUNTABILITY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63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b="1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Information Officer registered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397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b="1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POPIA responsibilities documented</a:t>
                      </a:r>
                      <a:endParaRPr lang="en-ZA" sz="1800" b="1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44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b="1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Third-party operators identified (debt collection, HR, etc)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7517779"/>
                  </a:ext>
                </a:extLst>
              </a:tr>
            </a:tbl>
          </a:graphicData>
        </a:graphic>
      </p:graphicFrame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1A3A7438-5125-0321-BB94-0480F94C70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7880066"/>
              </p:ext>
            </p:extLst>
          </p:nvPr>
        </p:nvGraphicFramePr>
        <p:xfrm>
          <a:off x="609600" y="2800328"/>
          <a:ext cx="10972800" cy="1559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81760">
                  <a:extLst>
                    <a:ext uri="{9D8B030D-6E8A-4147-A177-3AD203B41FA5}">
                      <a16:colId xmlns:a16="http://schemas.microsoft.com/office/drawing/2014/main" val="724372464"/>
                    </a:ext>
                  </a:extLst>
                </a:gridCol>
                <a:gridCol w="9591040">
                  <a:extLst>
                    <a:ext uri="{9D8B030D-6E8A-4147-A177-3AD203B41FA5}">
                      <a16:colId xmlns:a16="http://schemas.microsoft.com/office/drawing/2014/main" val="280785034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ZA" dirty="0"/>
                        <a:t>ESSENTIAL DATA PROTECTION CONTROLS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63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Data encryption implemented &amp; provable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397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Access control and MFA enabled</a:t>
                      </a:r>
                      <a:endParaRPr lang="en-ZA" sz="1800" b="1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44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Secure email for personal data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7517779"/>
                  </a:ext>
                </a:extLst>
              </a:tr>
            </a:tbl>
          </a:graphicData>
        </a:graphic>
      </p:graphicFrame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84AFE69E-F9B8-372E-5260-52933104A3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946666"/>
              </p:ext>
            </p:extLst>
          </p:nvPr>
        </p:nvGraphicFramePr>
        <p:xfrm>
          <a:off x="609600" y="4456747"/>
          <a:ext cx="10972800" cy="1559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81760">
                  <a:extLst>
                    <a:ext uri="{9D8B030D-6E8A-4147-A177-3AD203B41FA5}">
                      <a16:colId xmlns:a16="http://schemas.microsoft.com/office/drawing/2014/main" val="724372464"/>
                    </a:ext>
                  </a:extLst>
                </a:gridCol>
                <a:gridCol w="9591040">
                  <a:extLst>
                    <a:ext uri="{9D8B030D-6E8A-4147-A177-3AD203B41FA5}">
                      <a16:colId xmlns:a16="http://schemas.microsoft.com/office/drawing/2014/main" val="280785034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ZA" dirty="0"/>
                        <a:t>CORE OPERATIONAL PRACTICES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863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Staff awareness training completed</a:t>
                      </a:r>
                      <a:endParaRPr lang="en-ZA" sz="1800" b="1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397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Incident response processes defined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44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ZA" sz="2000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ZA" sz="20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Regular security reviews conducted</a:t>
                      </a:r>
                      <a:endParaRPr lang="en-ZA" sz="18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7517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28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i="1" dirty="0" err="1">
                <a:solidFill>
                  <a:srgbClr val="7030A0"/>
                </a:solidFill>
              </a:rPr>
              <a:t>ComplianceSuite</a:t>
            </a:r>
            <a:r>
              <a:rPr lang="en-ZA" b="0" baseline="30000" dirty="0">
                <a:solidFill>
                  <a:schemeClr val="tx1"/>
                </a:solidFill>
              </a:rPr>
              <a:t>™</a:t>
            </a:r>
            <a:br>
              <a:rPr lang="en-ZA" i="1" dirty="0"/>
            </a:br>
            <a:r>
              <a:rPr lang="en-ZA" i="1" dirty="0"/>
              <a:t>- </a:t>
            </a:r>
            <a:r>
              <a:rPr i="1" dirty="0"/>
              <a:t>delivered </a:t>
            </a:r>
            <a:r>
              <a:rPr lang="en-ZA" i="1" dirty="0"/>
              <a:t>as a monthly managed service</a:t>
            </a:r>
            <a:endParaRPr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b="1" dirty="0"/>
              <a:t>Managed by </a:t>
            </a:r>
            <a:r>
              <a:rPr lang="en-ZA" b="1" dirty="0"/>
              <a:t>us</a:t>
            </a:r>
            <a:r>
              <a:rPr lang="en-ZA" dirty="0"/>
              <a:t>, </a:t>
            </a:r>
            <a:r>
              <a:rPr i="1" dirty="0"/>
              <a:t>your trusted IT partner</a:t>
            </a:r>
            <a:endParaRPr lang="en-ZA" i="1" dirty="0"/>
          </a:p>
          <a:p>
            <a:endParaRPr lang="en-ZA" b="1" dirty="0"/>
          </a:p>
          <a:p>
            <a:r>
              <a:rPr lang="en-ZA" b="1" dirty="0"/>
              <a:t>Affordable monthly rates</a:t>
            </a:r>
          </a:p>
          <a:p>
            <a:endParaRPr lang="en-ZA" b="1" dirty="0"/>
          </a:p>
          <a:p>
            <a:r>
              <a:rPr lang="en-ZA" b="1" dirty="0"/>
              <a:t>Way cheaper than cost of data breach </a:t>
            </a:r>
          </a:p>
          <a:p>
            <a:endParaRPr lang="en-ZA" b="1" dirty="0"/>
          </a:p>
          <a:p>
            <a:r>
              <a:rPr lang="en-ZA" b="1" dirty="0"/>
              <a:t>Vendor-backed solution &amp; support</a:t>
            </a:r>
            <a:endParaRPr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D5DD8-2411-36BB-CF5B-EE46803F5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dirty="0"/>
              <a:t>Audit-Ready </a:t>
            </a:r>
            <a:br>
              <a:rPr lang="en-ZA" dirty="0"/>
            </a:br>
            <a:r>
              <a:rPr lang="en-ZA" sz="3100" dirty="0">
                <a:solidFill>
                  <a:srgbClr val="7030A0"/>
                </a:solidFill>
              </a:rPr>
              <a:t>Compliance &amp; Governance Reporting</a:t>
            </a:r>
            <a:endParaRPr lang="en-ZA" dirty="0">
              <a:solidFill>
                <a:srgbClr val="7030A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1E5F64-0998-062E-8E50-2C332F29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7" y="1463040"/>
            <a:ext cx="3964868" cy="4937760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976428-7809-5ECE-5821-AEC1590AA1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52599" y="1442381"/>
            <a:ext cx="4565809" cy="4937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75271E-882B-6E04-7664-F1839FFB35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3040" y="1174521"/>
            <a:ext cx="6603853" cy="52469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F96C83-E17C-67E1-B142-EA2CB956D9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904" y="1284855"/>
            <a:ext cx="3948982" cy="23222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FE8B6A-5749-AE95-F4E2-1CB5D939F9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5842" y="4250909"/>
            <a:ext cx="3964868" cy="23830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CD8E00-006D-5D5B-C09E-5E8F3DFDA7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1243" y="1053061"/>
            <a:ext cx="3711020" cy="54898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19896E-DE8F-BDD5-D152-FE21DCCD0C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7444" y="87213"/>
            <a:ext cx="3922323" cy="37837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C313040-B07C-A090-5288-A9D27F91C4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5097" y="1543070"/>
            <a:ext cx="3625255" cy="270602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50B9491-EBD3-0CBB-E762-9582CA5876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15097" y="2679512"/>
            <a:ext cx="3616926" cy="26259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331A77D-3D96-946E-7E5E-64CBB1D8F75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9916"/>
          <a:stretch>
            <a:fillRect/>
          </a:stretch>
        </p:blipFill>
        <p:spPr>
          <a:xfrm>
            <a:off x="8153783" y="4845306"/>
            <a:ext cx="3882893" cy="113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1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4F938-43F0-65D4-C47F-BABC361A7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5" name="Content Placeholder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83FE4EE-934F-A2BD-BAC5-2A8EAE1373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3127"/>
            <a:ext cx="12192000" cy="9144001"/>
          </a:xfrm>
        </p:spPr>
      </p:pic>
    </p:spTree>
    <p:extLst>
      <p:ext uri="{BB962C8B-B14F-4D97-AF65-F5344CB8AC3E}">
        <p14:creationId xmlns:p14="http://schemas.microsoft.com/office/powerpoint/2010/main" val="304396660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>
                <a:latin typeface="Lato"/>
              </a:defRPr>
            </a:pPr>
            <a:r>
              <a:rPr lang="en-ZA" dirty="0"/>
              <a:t>What’s in </a:t>
            </a:r>
            <a:r>
              <a:rPr lang="en-ZA" dirty="0" err="1">
                <a:solidFill>
                  <a:srgbClr val="7030A0"/>
                </a:solidFill>
              </a:rPr>
              <a:t>ComplianceSuite</a:t>
            </a:r>
            <a:r>
              <a:rPr lang="en-ZA" b="0" baseline="30000" dirty="0">
                <a:solidFill>
                  <a:schemeClr val="tx1"/>
                </a:solidFill>
              </a:rPr>
              <a:t>™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72945"/>
            <a:ext cx="10972800" cy="5226255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  <a:defRPr sz="1800">
                <a:latin typeface="Lato"/>
              </a:defRPr>
            </a:pPr>
            <a:r>
              <a:rPr dirty="0"/>
              <a:t>Managed cybersecurity </a:t>
            </a:r>
            <a:r>
              <a:rPr lang="en-ZA" dirty="0"/>
              <a:t>compliance </a:t>
            </a:r>
            <a:r>
              <a:rPr dirty="0"/>
              <a:t>solution built for SMBs</a:t>
            </a:r>
            <a:endParaRPr lang="en-ZA" dirty="0"/>
          </a:p>
          <a:p>
            <a:pPr lvl="1">
              <a:defRPr sz="1800">
                <a:latin typeface="Lato"/>
              </a:defRPr>
            </a:pPr>
            <a:endParaRPr dirty="0"/>
          </a:p>
          <a:p>
            <a:pPr lvl="1">
              <a:defRPr sz="1800">
                <a:latin typeface="Lato"/>
              </a:defRPr>
            </a:pPr>
            <a:r>
              <a:rPr dirty="0"/>
              <a:t>Device &amp; data encryption</a:t>
            </a:r>
            <a:endParaRPr lang="en-ZA" dirty="0"/>
          </a:p>
          <a:p>
            <a:pPr lvl="1">
              <a:defRPr sz="1800">
                <a:latin typeface="Lato"/>
              </a:defRPr>
            </a:pPr>
            <a:r>
              <a:rPr dirty="0"/>
              <a:t>Secure email</a:t>
            </a:r>
            <a:r>
              <a:rPr lang="en-ZA" dirty="0"/>
              <a:t> encryption, misdirected email avoidance 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Managed DMARC &amp; MTA-STS for email security compliance to mitigate email impersonation</a:t>
            </a:r>
          </a:p>
          <a:p>
            <a:pPr lvl="1">
              <a:defRPr sz="1800">
                <a:latin typeface="Lato"/>
              </a:defRPr>
            </a:pPr>
            <a:r>
              <a:rPr lang="en-ZA" dirty="0" err="1"/>
              <a:t>Mutlitfactor</a:t>
            </a:r>
            <a:r>
              <a:rPr lang="en-ZA" dirty="0"/>
              <a:t> Authentication (</a:t>
            </a:r>
            <a:r>
              <a:rPr dirty="0"/>
              <a:t>MFA</a:t>
            </a:r>
            <a:r>
              <a:rPr lang="en-ZA" dirty="0"/>
              <a:t>)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P</a:t>
            </a:r>
            <a:r>
              <a:rPr dirty="0" err="1"/>
              <a:t>hishing</a:t>
            </a:r>
            <a:r>
              <a:rPr dirty="0"/>
              <a:t> protection</a:t>
            </a:r>
            <a:r>
              <a:rPr lang="en-ZA" dirty="0"/>
              <a:t> &amp; Security Awareness Training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JS &amp; </a:t>
            </a:r>
            <a:r>
              <a:rPr dirty="0"/>
              <a:t>POPIA-aligned technical safeguards</a:t>
            </a:r>
            <a:endParaRPr lang="en-ZA" dirty="0"/>
          </a:p>
          <a:p>
            <a:pPr lvl="1">
              <a:defRPr sz="1800">
                <a:latin typeface="Lato"/>
              </a:defRPr>
            </a:pPr>
            <a:r>
              <a:rPr lang="en-ZA" dirty="0"/>
              <a:t>Dark Web Monitoring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M365/</a:t>
            </a:r>
            <a:r>
              <a:rPr lang="en-ZA" dirty="0" err="1"/>
              <a:t>GoogleWS</a:t>
            </a:r>
            <a:r>
              <a:rPr lang="en-ZA" dirty="0"/>
              <a:t> Account Security &amp; MFA Security Review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Stolen device data-defence</a:t>
            </a:r>
          </a:p>
          <a:p>
            <a:pPr lvl="1">
              <a:defRPr sz="1800">
                <a:latin typeface="Lato"/>
              </a:defRPr>
            </a:pPr>
            <a:r>
              <a:rPr lang="en-ZA" dirty="0"/>
              <a:t>USB security</a:t>
            </a:r>
          </a:p>
          <a:p>
            <a:pPr marL="457200" lvl="1" indent="0">
              <a:buNone/>
              <a:defRPr sz="1800">
                <a:latin typeface="Lato"/>
              </a:defRPr>
            </a:pPr>
            <a:r>
              <a:rPr lang="en-ZA" b="1" dirty="0">
                <a:solidFill>
                  <a:srgbClr val="FF0000"/>
                </a:solidFill>
              </a:rPr>
              <a:t>+</a:t>
            </a:r>
            <a:r>
              <a:rPr lang="en-ZA" dirty="0"/>
              <a:t> </a:t>
            </a:r>
            <a:r>
              <a:rPr lang="en-ZA" b="1" dirty="0">
                <a:solidFill>
                  <a:srgbClr val="7030A0"/>
                </a:solidFill>
              </a:rPr>
              <a:t>Ongoing Risk Assessments </a:t>
            </a:r>
          </a:p>
          <a:p>
            <a:pPr marL="457200" lvl="1" indent="0">
              <a:buNone/>
              <a:defRPr sz="1800">
                <a:latin typeface="Lato"/>
              </a:defRPr>
            </a:pPr>
            <a:r>
              <a:rPr lang="en-ZA" b="1" dirty="0">
                <a:solidFill>
                  <a:srgbClr val="FF0000"/>
                </a:solidFill>
              </a:rPr>
              <a:t>+</a:t>
            </a:r>
            <a:r>
              <a:rPr lang="en-ZA" b="1" dirty="0">
                <a:solidFill>
                  <a:srgbClr val="7030A0"/>
                </a:solidFill>
              </a:rPr>
              <a:t> Audit Ready Documentation &amp; Compliance Support (Toolkit, Templates &amp; Personal AI Assistant)</a:t>
            </a:r>
          </a:p>
          <a:p>
            <a:pPr marL="457200" lvl="1" indent="0">
              <a:buNone/>
              <a:defRPr sz="1800">
                <a:latin typeface="Lato"/>
              </a:defRPr>
            </a:pPr>
            <a:r>
              <a:rPr lang="en-ZA" b="1" dirty="0">
                <a:solidFill>
                  <a:srgbClr val="FF0000"/>
                </a:solidFill>
              </a:rPr>
              <a:t>+ </a:t>
            </a:r>
            <a:r>
              <a:rPr lang="en-ZA" b="1" dirty="0">
                <a:solidFill>
                  <a:srgbClr val="7030A0"/>
                </a:solidFill>
              </a:rPr>
              <a:t>Cyber Warranty </a:t>
            </a:r>
            <a:r>
              <a:rPr lang="en-ZA" dirty="0"/>
              <a:t>(R1M for Data Breach, 500K for Cyber Extortion, R250K for BEC) </a:t>
            </a:r>
            <a:r>
              <a:rPr lang="en-ZA" sz="1600" b="1" dirty="0">
                <a:solidFill>
                  <a:srgbClr val="FF0000"/>
                </a:solidFill>
              </a:rPr>
              <a:t>-&gt; SA Only.</a:t>
            </a:r>
          </a:p>
          <a:p>
            <a:pPr lvl="1">
              <a:defRPr sz="1800">
                <a:latin typeface="Lato"/>
              </a:defRPr>
            </a:pPr>
            <a:endParaRPr lang="en-ZA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ü"/>
              <a:defRPr sz="1800">
                <a:latin typeface="Lato"/>
              </a:defRPr>
            </a:pPr>
            <a:r>
              <a:rPr lang="en-ZA" dirty="0">
                <a:solidFill>
                  <a:srgbClr val="FF0000"/>
                </a:solidFill>
              </a:rPr>
              <a:t>Packaged </a:t>
            </a:r>
            <a:r>
              <a:rPr lang="en-ZA" b="1" dirty="0">
                <a:solidFill>
                  <a:srgbClr val="FF0000"/>
                </a:solidFill>
              </a:rPr>
              <a:t>All-in-One</a:t>
            </a:r>
            <a:r>
              <a:rPr lang="en-ZA" dirty="0">
                <a:solidFill>
                  <a:srgbClr val="FF0000"/>
                </a:solidFill>
              </a:rPr>
              <a:t> Cybersecurity bundle for </a:t>
            </a:r>
            <a:r>
              <a:rPr lang="en-ZA" b="1" dirty="0">
                <a:solidFill>
                  <a:srgbClr val="FF0000"/>
                </a:solidFill>
              </a:rPr>
              <a:t>affordable customer delivery</a:t>
            </a:r>
            <a:r>
              <a:rPr lang="en-ZA" dirty="0">
                <a:solidFill>
                  <a:srgbClr val="FF0000"/>
                </a:solidFill>
              </a:rPr>
              <a:t>.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Risk</a:t>
            </a:r>
            <a:r>
              <a:rPr lang="en-ZA" dirty="0"/>
              <a:t>s</a:t>
            </a:r>
            <a:r>
              <a:rPr dirty="0"/>
              <a:t> Facing </a:t>
            </a:r>
            <a:r>
              <a:rPr lang="en-ZA" dirty="0"/>
              <a:t>Many </a:t>
            </a:r>
            <a:r>
              <a:rPr dirty="0"/>
              <a:t>SMBs</a:t>
            </a:r>
            <a:r>
              <a:rPr lang="en-ZA" dirty="0"/>
              <a:t>, Today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dirty="0"/>
              <a:t>Cyberattacks</a:t>
            </a:r>
            <a:endParaRPr lang="en-ZA" dirty="0"/>
          </a:p>
          <a:p>
            <a:pPr lvl="1"/>
            <a:endParaRPr lang="en-ZA" dirty="0"/>
          </a:p>
          <a:p>
            <a:pPr lvl="1"/>
            <a:r>
              <a:rPr lang="en-ZA" dirty="0"/>
              <a:t>Credential compromise</a:t>
            </a:r>
          </a:p>
          <a:p>
            <a:pPr lvl="1"/>
            <a:endParaRPr lang="en-ZA" dirty="0"/>
          </a:p>
          <a:p>
            <a:pPr lvl="1"/>
            <a:r>
              <a:rPr lang="en-ZA" dirty="0"/>
              <a:t>Social engineering</a:t>
            </a:r>
          </a:p>
          <a:p>
            <a:pPr lvl="1"/>
            <a:endParaRPr lang="en-ZA" dirty="0"/>
          </a:p>
          <a:p>
            <a:pPr lvl="1"/>
            <a:r>
              <a:rPr lang="en-ZA" dirty="0"/>
              <a:t>C</a:t>
            </a:r>
            <a:r>
              <a:rPr dirty="0" err="1"/>
              <a:t>ompliance</a:t>
            </a:r>
            <a:r>
              <a:rPr dirty="0"/>
              <a:t> pressure</a:t>
            </a:r>
            <a:endParaRPr lang="en-ZA" dirty="0"/>
          </a:p>
          <a:p>
            <a:pPr lvl="1"/>
            <a:endParaRPr lang="en-ZA" dirty="0"/>
          </a:p>
          <a:p>
            <a:pPr lvl="1"/>
            <a:r>
              <a:rPr lang="en-ZA" dirty="0"/>
              <a:t>Budgets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ComplianceSuite for Medical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sz="6600" dirty="0"/>
              <a:t>Helping healthcare providers manage POPIA compliance and protect patient data.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Healthcare Compliance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Medical practices manage sensitive patient data while facing increasing regulatory and privacy requirements.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Regulatory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Practices must comply with</a:t>
            </a:r>
            <a:r>
              <a:rPr lang="en-ZA" dirty="0"/>
              <a:t>:</a:t>
            </a:r>
          </a:p>
          <a:p>
            <a:pPr lvl="1"/>
            <a:r>
              <a:rPr lang="en-ZA" dirty="0"/>
              <a:t>D</a:t>
            </a:r>
            <a:r>
              <a:rPr dirty="0" err="1"/>
              <a:t>ata</a:t>
            </a:r>
            <a:r>
              <a:rPr dirty="0"/>
              <a:t> protection requirements, </a:t>
            </a:r>
            <a:endParaRPr lang="en-ZA" dirty="0"/>
          </a:p>
          <a:p>
            <a:pPr lvl="1"/>
            <a:r>
              <a:rPr lang="en-ZA" dirty="0"/>
              <a:t>P</a:t>
            </a:r>
            <a:r>
              <a:rPr dirty="0" err="1"/>
              <a:t>rofessional</a:t>
            </a:r>
            <a:r>
              <a:rPr dirty="0"/>
              <a:t> healthcare regulations, and </a:t>
            </a:r>
            <a:endParaRPr lang="en-ZA" dirty="0"/>
          </a:p>
          <a:p>
            <a:pPr lvl="1"/>
            <a:r>
              <a:rPr lang="en-ZA" dirty="0"/>
              <a:t>G</a:t>
            </a:r>
            <a:r>
              <a:rPr dirty="0" err="1"/>
              <a:t>overnance</a:t>
            </a:r>
            <a:r>
              <a:rPr dirty="0"/>
              <a:t> standards.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Common Risks for Medical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Unsecured patient records</a:t>
            </a:r>
          </a:p>
          <a:p>
            <a:r>
              <a:t>Limited staff awareness</a:t>
            </a:r>
          </a:p>
          <a:p>
            <a:r>
              <a:t>Weak access controls</a:t>
            </a:r>
          </a:p>
          <a:p>
            <a:r>
              <a:t>Lack of compliance documentation</a:t>
            </a:r>
          </a:p>
          <a:p>
            <a:r>
              <a:t>Unclear breach response procedures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ComplianceSuite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Improved </a:t>
            </a:r>
            <a:r>
              <a:rPr dirty="0"/>
              <a:t>compliance management</a:t>
            </a:r>
          </a:p>
          <a:p>
            <a:r>
              <a:rPr dirty="0"/>
              <a:t>POPIA compliance frameworks</a:t>
            </a:r>
          </a:p>
          <a:p>
            <a:r>
              <a:rPr dirty="0"/>
              <a:t>Risk monitoring and governance</a:t>
            </a:r>
          </a:p>
          <a:p>
            <a:r>
              <a:rPr dirty="0"/>
              <a:t>Audit documentation management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Benefits for Medical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Protect patient information</a:t>
            </a:r>
          </a:p>
          <a:p>
            <a:r>
              <a:t>Simplify POPIA compliance</a:t>
            </a:r>
          </a:p>
          <a:p>
            <a:r>
              <a:t>Improve governance and oversight</a:t>
            </a:r>
          </a:p>
          <a:p>
            <a:r>
              <a:t>Reduce administrative burden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Benefits for Healthcare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Standardise compliance across practices</a:t>
            </a:r>
          </a:p>
          <a:p>
            <a:r>
              <a:t>Improve governance oversight</a:t>
            </a:r>
          </a:p>
          <a:p>
            <a:r>
              <a:t>Support regulatory accountability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41870</TotalTime>
  <Words>713</Words>
  <Application>Microsoft Office PowerPoint</Application>
  <PresentationFormat>Widescreen</PresentationFormat>
  <Paragraphs>140</Paragraphs>
  <Slides>19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Aptos</vt:lpstr>
      <vt:lpstr>Arial</vt:lpstr>
      <vt:lpstr>Calibri</vt:lpstr>
      <vt:lpstr>Lato</vt:lpstr>
      <vt:lpstr>Wingdings</vt:lpstr>
      <vt:lpstr>Office Theme</vt:lpstr>
      <vt:lpstr>Protect Your Practice with ComplianceSuite™</vt:lpstr>
      <vt:lpstr>Risks Facing Many SMBs, Today</vt:lpstr>
      <vt:lpstr>ComplianceSuite for Medical Practices</vt:lpstr>
      <vt:lpstr>Healthcare Compliance Challenge</vt:lpstr>
      <vt:lpstr>Regulatory Environment</vt:lpstr>
      <vt:lpstr>Common Risks for Medical Practices</vt:lpstr>
      <vt:lpstr>ComplianceSuite Solution</vt:lpstr>
      <vt:lpstr>Key Benefits for Medical Practices</vt:lpstr>
      <vt:lpstr>Benefits for Healthcare Groups</vt:lpstr>
      <vt:lpstr>Next Steps</vt:lpstr>
      <vt:lpstr>What Is ComplianceSuite™</vt:lpstr>
      <vt:lpstr>Why ComplianceSuite™ Fits You</vt:lpstr>
      <vt:lpstr>Bundled Compliance Support</vt:lpstr>
      <vt:lpstr>PowerPoint Presentation</vt:lpstr>
      <vt:lpstr>Basic POPI Readiness Check</vt:lpstr>
      <vt:lpstr>ComplianceSuite™ - delivered as a monthly managed service</vt:lpstr>
      <vt:lpstr>Audit-Ready  Compliance &amp; Governance Reporting</vt:lpstr>
      <vt:lpstr>PowerPoint Presentation</vt:lpstr>
      <vt:lpstr>What’s in ComplianceSuite™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 user</dc:creator>
  <cp:lastModifiedBy>Amit Parbhucharan</cp:lastModifiedBy>
  <cp:revision>668</cp:revision>
  <cp:lastPrinted>2021-11-26T08:28:13Z</cp:lastPrinted>
  <dcterms:created xsi:type="dcterms:W3CDTF">2013-04-23T18:32:23Z</dcterms:created>
  <dcterms:modified xsi:type="dcterms:W3CDTF">2026-04-15T06:40:28Z</dcterms:modified>
</cp:coreProperties>
</file>