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8"/>
  </p:notesMasterIdLst>
  <p:sldIdLst>
    <p:sldId id="256" r:id="rId2"/>
    <p:sldId id="2145705891" r:id="rId3"/>
    <p:sldId id="257" r:id="rId4"/>
    <p:sldId id="2145705897" r:id="rId5"/>
    <p:sldId id="260" r:id="rId6"/>
    <p:sldId id="2145705894" r:id="rId7"/>
    <p:sldId id="2145705900" r:id="rId8"/>
    <p:sldId id="2145705898" r:id="rId9"/>
    <p:sldId id="2145705899" r:id="rId10"/>
    <p:sldId id="2145705895" r:id="rId11"/>
    <p:sldId id="262" r:id="rId12"/>
    <p:sldId id="2145705893" r:id="rId13"/>
    <p:sldId id="2145705901" r:id="rId14"/>
    <p:sldId id="2145705896" r:id="rId15"/>
    <p:sldId id="642" r:id="rId16"/>
    <p:sldId id="259" r:id="rId17"/>
  </p:sldIdLst>
  <p:sldSz cx="12192000" cy="6858000"/>
  <p:notesSz cx="6858000" cy="931386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FBFB"/>
    <a:srgbClr val="FFFFCC"/>
    <a:srgbClr val="F7F7F7"/>
    <a:srgbClr val="FF93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1176" autoAdjust="0"/>
  </p:normalViewPr>
  <p:slideViewPr>
    <p:cSldViewPr snapToGrid="0" snapToObjects="1">
      <p:cViewPr varScale="1">
        <p:scale>
          <a:sx n="75" d="100"/>
          <a:sy n="75" d="100"/>
        </p:scale>
        <p:origin x="974" y="43"/>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56"/>
    </p:cViewPr>
  </p:sorterViewPr>
  <p:notesViewPr>
    <p:cSldViewPr snapToGrid="0" snapToObjects="1">
      <p:cViewPr>
        <p:scale>
          <a:sx n="100" d="100"/>
          <a:sy n="100" d="100"/>
        </p:scale>
        <p:origin x="1484" y="-294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71800" cy="467310"/>
          </a:xfrm>
          <a:prstGeom prst="rect">
            <a:avLst/>
          </a:prstGeom>
        </p:spPr>
        <p:txBody>
          <a:bodyPr vert="horz" lIns="92391" tIns="46196" rIns="92391" bIns="46196" rtlCol="0"/>
          <a:lstStyle>
            <a:lvl1pPr algn="l">
              <a:defRPr sz="1100"/>
            </a:lvl1pPr>
          </a:lstStyle>
          <a:p>
            <a:endParaRPr lang="en-US" dirty="0"/>
          </a:p>
        </p:txBody>
      </p:sp>
      <p:sp>
        <p:nvSpPr>
          <p:cNvPr id="3" name="Date Placeholder 2"/>
          <p:cNvSpPr>
            <a:spLocks noGrp="1"/>
          </p:cNvSpPr>
          <p:nvPr>
            <p:ph type="dt" idx="1"/>
          </p:nvPr>
        </p:nvSpPr>
        <p:spPr>
          <a:xfrm>
            <a:off x="3884613" y="1"/>
            <a:ext cx="2971800" cy="467310"/>
          </a:xfrm>
          <a:prstGeom prst="rect">
            <a:avLst/>
          </a:prstGeom>
        </p:spPr>
        <p:txBody>
          <a:bodyPr vert="horz" lIns="92391" tIns="46196" rIns="92391" bIns="46196" rtlCol="0"/>
          <a:lstStyle>
            <a:lvl1pPr algn="r">
              <a:defRPr sz="1100"/>
            </a:lvl1pPr>
          </a:lstStyle>
          <a:p>
            <a:fld id="{99890305-AC3D-4E14-A063-8DE2670B629C}" type="datetimeFigureOut">
              <a:rPr lang="en-US" smtClean="0"/>
              <a:t>3/7/2026</a:t>
            </a:fld>
            <a:endParaRPr lang="en-US" dirty="0"/>
          </a:p>
        </p:txBody>
      </p:sp>
      <p:sp>
        <p:nvSpPr>
          <p:cNvPr id="4" name="Slide Image Placeholder 3"/>
          <p:cNvSpPr>
            <a:spLocks noGrp="1" noRot="1" noChangeAspect="1"/>
          </p:cNvSpPr>
          <p:nvPr>
            <p:ph type="sldImg" idx="2"/>
          </p:nvPr>
        </p:nvSpPr>
        <p:spPr>
          <a:xfrm>
            <a:off x="635000" y="1163638"/>
            <a:ext cx="5588000" cy="3143250"/>
          </a:xfrm>
          <a:prstGeom prst="rect">
            <a:avLst/>
          </a:prstGeom>
          <a:noFill/>
          <a:ln w="12700">
            <a:solidFill>
              <a:prstClr val="black"/>
            </a:solidFill>
          </a:ln>
        </p:spPr>
        <p:txBody>
          <a:bodyPr vert="horz" lIns="92391" tIns="46196" rIns="92391" bIns="46196" rtlCol="0" anchor="ctr"/>
          <a:lstStyle/>
          <a:p>
            <a:endParaRPr lang="en-US" dirty="0"/>
          </a:p>
        </p:txBody>
      </p:sp>
      <p:sp>
        <p:nvSpPr>
          <p:cNvPr id="5" name="Notes Placeholder 4"/>
          <p:cNvSpPr>
            <a:spLocks noGrp="1"/>
          </p:cNvSpPr>
          <p:nvPr>
            <p:ph type="body" sz="quarter" idx="3"/>
          </p:nvPr>
        </p:nvSpPr>
        <p:spPr>
          <a:xfrm>
            <a:off x="685800" y="4482297"/>
            <a:ext cx="5486400" cy="3667334"/>
          </a:xfrm>
          <a:prstGeom prst="rect">
            <a:avLst/>
          </a:prstGeom>
        </p:spPr>
        <p:txBody>
          <a:bodyPr vert="horz" lIns="92391" tIns="46196" rIns="92391" bIns="4619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6556"/>
            <a:ext cx="2971800" cy="467309"/>
          </a:xfrm>
          <a:prstGeom prst="rect">
            <a:avLst/>
          </a:prstGeom>
        </p:spPr>
        <p:txBody>
          <a:bodyPr vert="horz" lIns="92391" tIns="46196" rIns="92391" bIns="46196" rtlCol="0" anchor="b"/>
          <a:lstStyle>
            <a:lvl1pPr algn="l">
              <a:defRPr sz="1100"/>
            </a:lvl1pPr>
          </a:lstStyle>
          <a:p>
            <a:endParaRPr lang="en-US" dirty="0"/>
          </a:p>
        </p:txBody>
      </p:sp>
      <p:sp>
        <p:nvSpPr>
          <p:cNvPr id="7" name="Slide Number Placeholder 6"/>
          <p:cNvSpPr>
            <a:spLocks noGrp="1"/>
          </p:cNvSpPr>
          <p:nvPr>
            <p:ph type="sldNum" sz="quarter" idx="5"/>
          </p:nvPr>
        </p:nvSpPr>
        <p:spPr>
          <a:xfrm>
            <a:off x="3884613" y="8846556"/>
            <a:ext cx="2971800" cy="467309"/>
          </a:xfrm>
          <a:prstGeom prst="rect">
            <a:avLst/>
          </a:prstGeom>
        </p:spPr>
        <p:txBody>
          <a:bodyPr vert="horz" lIns="92391" tIns="46196" rIns="92391" bIns="46196" rtlCol="0" anchor="b"/>
          <a:lstStyle>
            <a:lvl1pPr algn="r">
              <a:defRPr sz="1100"/>
            </a:lvl1pPr>
          </a:lstStyle>
          <a:p>
            <a:fld id="{7A2EF9AD-2627-469D-9809-9E38613323D5}" type="slidenum">
              <a:rPr lang="en-US" smtClean="0"/>
              <a:t>‹#›</a:t>
            </a:fld>
            <a:endParaRPr lang="en-US" dirty="0"/>
          </a:p>
        </p:txBody>
      </p:sp>
    </p:spTree>
    <p:extLst>
      <p:ext uri="{BB962C8B-B14F-4D97-AF65-F5344CB8AC3E}">
        <p14:creationId xmlns:p14="http://schemas.microsoft.com/office/powerpoint/2010/main" val="38789771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pPr>
              <a:defRPr sz="1200">
                <a:latin typeface="Lato"/>
              </a:defRPr>
            </a:pPr>
            <a:r>
              <a:t>Introduce the session. Explain that this presentation outlines how MSPs can partner with SMBsecure to deliver managed cybersecurity for SMB clients.</a:t>
            </a:r>
          </a:p>
        </p:txBody>
      </p:sp>
      <p:sp>
        <p:nvSpPr>
          <p:cNvPr id="4" name="Slide Number Placeholder 3"/>
          <p:cNvSpPr>
            <a:spLocks noGrp="1"/>
          </p:cNvSpPr>
          <p:nvPr>
            <p:ph type="sldNum" sz="quarter" idx="5"/>
          </p:nvPr>
        </p:nvSpPr>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5"/>
          </p:nvPr>
        </p:nvSpPr>
        <p:spPr/>
        <p:txBody>
          <a:bodyPr/>
          <a:lstStyle/>
          <a:p>
            <a:fld id="{7A2EF9AD-2627-469D-9809-9E38613323D5}" type="slidenum">
              <a:rPr lang="en-US" smtClean="0"/>
              <a:t>13</a:t>
            </a:fld>
            <a:endParaRPr lang="en-US" dirty="0"/>
          </a:p>
        </p:txBody>
      </p:sp>
    </p:spTree>
    <p:extLst>
      <p:ext uri="{BB962C8B-B14F-4D97-AF65-F5344CB8AC3E}">
        <p14:creationId xmlns:p14="http://schemas.microsoft.com/office/powerpoint/2010/main" val="26965512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Close by proposing a compliance readiness review as the next step.</a:t>
            </a:r>
          </a:p>
          <a:p>
            <a:endParaRPr lang="en-ZA" dirty="0"/>
          </a:p>
        </p:txBody>
      </p:sp>
      <p:sp>
        <p:nvSpPr>
          <p:cNvPr id="4" name="Slide Number Placeholder 3"/>
          <p:cNvSpPr>
            <a:spLocks noGrp="1"/>
          </p:cNvSpPr>
          <p:nvPr>
            <p:ph type="sldNum" sz="quarter" idx="5"/>
          </p:nvPr>
        </p:nvSpPr>
        <p:spPr/>
        <p:txBody>
          <a:bodyPr/>
          <a:lstStyle/>
          <a:p>
            <a:fld id="{7A2EF9AD-2627-469D-9809-9E38613323D5}" type="slidenum">
              <a:rPr lang="en-US" smtClean="0"/>
              <a:t>14</a:t>
            </a:fld>
            <a:endParaRPr lang="en-US" dirty="0"/>
          </a:p>
        </p:txBody>
      </p:sp>
    </p:spTree>
    <p:extLst>
      <p:ext uri="{BB962C8B-B14F-4D97-AF65-F5344CB8AC3E}">
        <p14:creationId xmlns:p14="http://schemas.microsoft.com/office/powerpoint/2010/main" val="4291869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pPr>
              <a:defRPr sz="1200">
                <a:latin typeface="Lato"/>
              </a:defRPr>
            </a:pPr>
            <a:r>
              <a:t>Position SMBsecure as a purpose-built, managed cybersecurity solution designed specifically for SMB environments.</a:t>
            </a:r>
          </a:p>
        </p:txBody>
      </p:sp>
      <p:sp>
        <p:nvSpPr>
          <p:cNvPr id="4" name="Slide Number Placeholder 3"/>
          <p:cNvSpPr>
            <a:spLocks noGrp="1"/>
          </p:cNvSpPr>
          <p:nvPr>
            <p:ph type="sldNum" sz="quarter" idx="5"/>
          </p:nvPr>
        </p:nvSpPr>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Explain why compliance has become complex and risky for small </a:t>
            </a:r>
            <a:r>
              <a:rPr lang="en-US" dirty="0" err="1"/>
              <a:t>organisations</a:t>
            </a:r>
            <a:r>
              <a:rPr lang="en-US" dirty="0"/>
              <a:t>.</a:t>
            </a:r>
          </a:p>
          <a:p>
            <a:endParaRPr lang="en-ZA" dirty="0"/>
          </a:p>
        </p:txBody>
      </p:sp>
      <p:sp>
        <p:nvSpPr>
          <p:cNvPr id="4" name="Slide Number Placeholder 3"/>
          <p:cNvSpPr>
            <a:spLocks noGrp="1"/>
          </p:cNvSpPr>
          <p:nvPr>
            <p:ph type="sldNum" sz="quarter" idx="5"/>
          </p:nvPr>
        </p:nvSpPr>
        <p:spPr/>
        <p:txBody>
          <a:bodyPr/>
          <a:lstStyle/>
          <a:p>
            <a:fld id="{7A2EF9AD-2627-469D-9809-9E38613323D5}" type="slidenum">
              <a:rPr lang="en-US" smtClean="0"/>
              <a:t>2</a:t>
            </a:fld>
            <a:endParaRPr lang="en-US" dirty="0"/>
          </a:p>
        </p:txBody>
      </p:sp>
    </p:spTree>
    <p:extLst>
      <p:ext uri="{BB962C8B-B14F-4D97-AF65-F5344CB8AC3E}">
        <p14:creationId xmlns:p14="http://schemas.microsoft.com/office/powerpoint/2010/main" val="34722829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pPr>
              <a:defRPr sz="1200">
                <a:latin typeface="Lato"/>
              </a:defRPr>
            </a:pPr>
            <a:r>
              <a:t>Explain the growing cyber risk landscape for SMBs and how MSPs are increasingly expected to advise on security and POPIA compliance.</a:t>
            </a:r>
          </a:p>
        </p:txBody>
      </p:sp>
      <p:sp>
        <p:nvSpPr>
          <p:cNvPr id="4" name="Slide Number Placeholder 3"/>
          <p:cNvSpPr>
            <a:spLocks noGrp="1"/>
          </p:cNvSpPr>
          <p:nvPr>
            <p:ph type="sldNum" sz="quarter" idx="5"/>
          </p:nvPr>
        </p:nvSpPr>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5"/>
          </p:nvPr>
        </p:nvSpPr>
        <p:spPr/>
        <p:txBody>
          <a:bodyPr/>
          <a:lstStyle/>
          <a:p>
            <a:fld id="{7A2EF9AD-2627-469D-9809-9E38613323D5}" type="slidenum">
              <a:rPr lang="en-US" smtClean="0"/>
              <a:t>4</a:t>
            </a:fld>
            <a:endParaRPr lang="en-US" dirty="0"/>
          </a:p>
        </p:txBody>
      </p:sp>
    </p:spTree>
    <p:extLst>
      <p:ext uri="{BB962C8B-B14F-4D97-AF65-F5344CB8AC3E}">
        <p14:creationId xmlns:p14="http://schemas.microsoft.com/office/powerpoint/2010/main" val="9239266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pPr>
              <a:defRPr sz="1200">
                <a:latin typeface="Lato"/>
              </a:defRPr>
            </a:pPr>
            <a:r>
              <a:rPr dirty="0"/>
              <a:t>Reassure </a:t>
            </a:r>
            <a:r>
              <a:rPr lang="en-ZA" dirty="0"/>
              <a:t>customer</a:t>
            </a:r>
            <a:r>
              <a:rPr dirty="0"/>
              <a:t> that SMBsecure does not require deep security expertise </a:t>
            </a:r>
            <a:r>
              <a:rPr lang="en-ZA" dirty="0"/>
              <a:t>by them </a:t>
            </a:r>
            <a:r>
              <a:rPr dirty="0" err="1"/>
              <a:t>oand</a:t>
            </a:r>
            <a:r>
              <a:rPr dirty="0"/>
              <a:t> is easy to </a:t>
            </a:r>
            <a:r>
              <a:rPr dirty="0" err="1"/>
              <a:t>standardise</a:t>
            </a:r>
            <a:r>
              <a:rPr dirty="0"/>
              <a:t> across </a:t>
            </a:r>
            <a:r>
              <a:rPr lang="en-ZA" dirty="0"/>
              <a:t>their environment.</a:t>
            </a:r>
          </a:p>
          <a:p>
            <a:pPr marL="0" marR="0" lvl="0" indent="0" algn="l" defTabSz="914400" rtl="0" eaLnBrk="1" fontAlgn="auto" latinLnBrk="0" hangingPunct="1">
              <a:lnSpc>
                <a:spcPct val="100000"/>
              </a:lnSpc>
              <a:spcBef>
                <a:spcPts val="0"/>
              </a:spcBef>
              <a:spcAft>
                <a:spcPts val="0"/>
              </a:spcAft>
              <a:buClrTx/>
              <a:buSzTx/>
              <a:buFontTx/>
              <a:buNone/>
              <a:tabLst/>
              <a:defRPr sz="1200">
                <a:latin typeface="Lato"/>
              </a:defRPr>
            </a:pPr>
            <a:r>
              <a:rPr lang="en-US" dirty="0"/>
              <a:t>Position </a:t>
            </a:r>
            <a:r>
              <a:rPr lang="en-US" dirty="0" err="1"/>
              <a:t>ComplianceSuite</a:t>
            </a:r>
            <a:r>
              <a:rPr lang="en-US" dirty="0"/>
              <a:t> as an ongoing managed solution, not documents.</a:t>
            </a:r>
          </a:p>
          <a:p>
            <a:pPr>
              <a:defRPr sz="1200">
                <a:latin typeface="Lato"/>
              </a:defRPr>
            </a:pPr>
            <a:endParaRPr dirty="0"/>
          </a:p>
        </p:txBody>
      </p:sp>
      <p:sp>
        <p:nvSpPr>
          <p:cNvPr id="4" name="Slide Number Placeholder 3"/>
          <p:cNvSpPr>
            <a:spLocks noGrp="1"/>
          </p:cNvSpPr>
          <p:nvPr>
            <p:ph type="sldNum" sz="quarter" idx="5"/>
          </p:nvPr>
        </p:nvSpPr>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Reinforce the value of continuous governance and audit readiness.</a:t>
            </a:r>
          </a:p>
          <a:p>
            <a:endParaRPr lang="en-ZA" dirty="0"/>
          </a:p>
        </p:txBody>
      </p:sp>
      <p:sp>
        <p:nvSpPr>
          <p:cNvPr id="4" name="Slide Number Placeholder 3"/>
          <p:cNvSpPr>
            <a:spLocks noGrp="1"/>
          </p:cNvSpPr>
          <p:nvPr>
            <p:ph type="sldNum" sz="quarter" idx="5"/>
          </p:nvPr>
        </p:nvSpPr>
        <p:spPr/>
        <p:txBody>
          <a:bodyPr/>
          <a:lstStyle/>
          <a:p>
            <a:fld id="{7A2EF9AD-2627-469D-9809-9E38613323D5}" type="slidenum">
              <a:rPr lang="en-US" smtClean="0"/>
              <a:t>6</a:t>
            </a:fld>
            <a:endParaRPr lang="en-US" dirty="0"/>
          </a:p>
        </p:txBody>
      </p:sp>
    </p:spTree>
    <p:extLst>
      <p:ext uri="{BB962C8B-B14F-4D97-AF65-F5344CB8AC3E}">
        <p14:creationId xmlns:p14="http://schemas.microsoft.com/office/powerpoint/2010/main" val="10054313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Clarify </a:t>
            </a:r>
            <a:r>
              <a:rPr lang="en-US" dirty="0" err="1"/>
              <a:t>ComplianceSuite</a:t>
            </a:r>
            <a:r>
              <a:rPr lang="en-US" dirty="0"/>
              <a:t> as a managed compliance service for them.</a:t>
            </a:r>
          </a:p>
          <a:p>
            <a:endParaRPr lang="en-ZA" dirty="0"/>
          </a:p>
        </p:txBody>
      </p:sp>
      <p:sp>
        <p:nvSpPr>
          <p:cNvPr id="4" name="Slide Number Placeholder 3"/>
          <p:cNvSpPr>
            <a:spLocks noGrp="1"/>
          </p:cNvSpPr>
          <p:nvPr>
            <p:ph type="sldNum" sz="quarter" idx="5"/>
          </p:nvPr>
        </p:nvSpPr>
        <p:spPr/>
        <p:txBody>
          <a:bodyPr/>
          <a:lstStyle/>
          <a:p>
            <a:fld id="{7A2EF9AD-2627-469D-9809-9E38613323D5}" type="slidenum">
              <a:rPr lang="en-US" smtClean="0"/>
              <a:t>10</a:t>
            </a:fld>
            <a:endParaRPr lang="en-US" dirty="0"/>
          </a:p>
        </p:txBody>
      </p:sp>
    </p:spTree>
    <p:extLst>
      <p:ext uri="{BB962C8B-B14F-4D97-AF65-F5344CB8AC3E}">
        <p14:creationId xmlns:p14="http://schemas.microsoft.com/office/powerpoint/2010/main" val="12930702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pPr>
              <a:defRPr sz="1200">
                <a:latin typeface="Lato"/>
              </a:defRPr>
            </a:pPr>
            <a:r>
              <a:rPr dirty="0"/>
              <a:t>Contrast proactive security with the risks of doing nothing, including </a:t>
            </a:r>
            <a:r>
              <a:rPr lang="en-ZA" dirty="0"/>
              <a:t>cost of </a:t>
            </a:r>
            <a:r>
              <a:rPr dirty="0"/>
              <a:t>breaches, compliance exposure, and reputational damage.</a:t>
            </a:r>
          </a:p>
        </p:txBody>
      </p:sp>
      <p:sp>
        <p:nvSpPr>
          <p:cNvPr id="4" name="Slide Number Placeholder 3"/>
          <p:cNvSpPr>
            <a:spLocks noGrp="1"/>
          </p:cNvSpPr>
          <p:nvPr>
            <p:ph type="sldNum" sz="quarter" idx="5"/>
          </p:nvPr>
        </p:nvSpPr>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Reinforce the value of continuous governance and audit readiness.</a:t>
            </a:r>
          </a:p>
          <a:p>
            <a:endParaRPr lang="en-ZA" dirty="0"/>
          </a:p>
        </p:txBody>
      </p:sp>
      <p:sp>
        <p:nvSpPr>
          <p:cNvPr id="4" name="Slide Number Placeholder 3"/>
          <p:cNvSpPr>
            <a:spLocks noGrp="1"/>
          </p:cNvSpPr>
          <p:nvPr>
            <p:ph type="sldNum" sz="quarter" idx="5"/>
          </p:nvPr>
        </p:nvSpPr>
        <p:spPr/>
        <p:txBody>
          <a:bodyPr/>
          <a:lstStyle/>
          <a:p>
            <a:fld id="{7A2EF9AD-2627-469D-9809-9E38613323D5}" type="slidenum">
              <a:rPr lang="en-US" smtClean="0"/>
              <a:t>12</a:t>
            </a:fld>
            <a:endParaRPr lang="en-US" dirty="0"/>
          </a:p>
        </p:txBody>
      </p:sp>
    </p:spTree>
    <p:extLst>
      <p:ext uri="{BB962C8B-B14F-4D97-AF65-F5344CB8AC3E}">
        <p14:creationId xmlns:p14="http://schemas.microsoft.com/office/powerpoint/2010/main" val="372382144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Rectangle 8"/>
          <p:cNvSpPr/>
          <p:nvPr userDrawn="1"/>
        </p:nvSpPr>
        <p:spPr>
          <a:xfrm>
            <a:off x="5698" y="5768976"/>
            <a:ext cx="12186303" cy="1089025"/>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2" name="Title 1"/>
          <p:cNvSpPr>
            <a:spLocks noGrp="1"/>
          </p:cNvSpPr>
          <p:nvPr>
            <p:ph type="ctrTitle"/>
          </p:nvPr>
        </p:nvSpPr>
        <p:spPr>
          <a:xfrm>
            <a:off x="914400" y="2750162"/>
            <a:ext cx="10363200" cy="1470025"/>
          </a:xfrm>
        </p:spPr>
        <p:txBody>
          <a:bodyPr anchor="t" anchorCtr="0">
            <a:normAutofit/>
          </a:bodyPr>
          <a:lstStyle>
            <a:lvl1pPr algn="l">
              <a:defRPr sz="4400" b="1">
                <a:solidFill>
                  <a:schemeClr val="tx1"/>
                </a:solidFill>
              </a:defRPr>
            </a:lvl1pPr>
          </a:lstStyle>
          <a:p>
            <a:r>
              <a:rPr lang="en-US" dirty="0"/>
              <a:t>Click to edit Master title style</a:t>
            </a:r>
          </a:p>
        </p:txBody>
      </p:sp>
      <p:sp>
        <p:nvSpPr>
          <p:cNvPr id="3" name="Subtitle 2"/>
          <p:cNvSpPr>
            <a:spLocks noGrp="1"/>
          </p:cNvSpPr>
          <p:nvPr>
            <p:ph type="subTitle" idx="1"/>
          </p:nvPr>
        </p:nvSpPr>
        <p:spPr>
          <a:xfrm>
            <a:off x="914400" y="2201395"/>
            <a:ext cx="8534400" cy="543660"/>
          </a:xfrm>
        </p:spPr>
        <p:txBody>
          <a:bodyPr>
            <a:normAutofit/>
          </a:bodyPr>
          <a:lstStyle>
            <a:lvl1pPr marL="0" indent="0" algn="l">
              <a:buNone/>
              <a:defRPr sz="2400">
                <a:solidFill>
                  <a:srgbClr val="FF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pic>
        <p:nvPicPr>
          <p:cNvPr id="8" name="Picture 7">
            <a:extLst>
              <a:ext uri="{FF2B5EF4-FFF2-40B4-BE49-F238E27FC236}">
                <a16:creationId xmlns:a16="http://schemas.microsoft.com/office/drawing/2014/main" id="{28A601A7-AA7B-292B-2415-F8C0DD141D9F}"/>
              </a:ext>
            </a:extLst>
          </p:cNvPr>
          <p:cNvPicPr>
            <a:picLocks noChangeAspect="1"/>
          </p:cNvPicPr>
          <p:nvPr userDrawn="1"/>
        </p:nvPicPr>
        <p:blipFill>
          <a:blip r:embed="rId2"/>
          <a:stretch>
            <a:fillRect/>
          </a:stretch>
        </p:blipFill>
        <p:spPr>
          <a:xfrm>
            <a:off x="8760598" y="5541919"/>
            <a:ext cx="3047888" cy="1428697"/>
          </a:xfrm>
          <a:prstGeom prst="rect">
            <a:avLst/>
          </a:prstGeom>
        </p:spPr>
      </p:pic>
    </p:spTree>
    <p:extLst>
      <p:ext uri="{BB962C8B-B14F-4D97-AF65-F5344CB8AC3E}">
        <p14:creationId xmlns:p14="http://schemas.microsoft.com/office/powerpoint/2010/main" val="10737557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DA817BE5-177A-0441-9E2D-4CB9C1B12322}" type="datetimeFigureOut">
              <a:rPr lang="en-US" smtClean="0"/>
              <a:t>3/7/2026</a:t>
            </a:fld>
            <a:endParaRPr lang="en-US" dirty="0"/>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B2BDE217-BB65-0B45-8AED-BD33559C4983}" type="slidenum">
              <a:rPr lang="en-US" smtClean="0"/>
              <a:t>‹#›</a:t>
            </a:fld>
            <a:endParaRPr lang="en-US" dirty="0"/>
          </a:p>
        </p:txBody>
      </p:sp>
    </p:spTree>
    <p:extLst>
      <p:ext uri="{BB962C8B-B14F-4D97-AF65-F5344CB8AC3E}">
        <p14:creationId xmlns:p14="http://schemas.microsoft.com/office/powerpoint/2010/main" val="8644217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DA817BE5-177A-0441-9E2D-4CB9C1B12322}" type="datetimeFigureOut">
              <a:rPr lang="en-US" smtClean="0"/>
              <a:t>3/7/2026</a:t>
            </a:fld>
            <a:endParaRPr lang="en-US" dirty="0"/>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B2BDE217-BB65-0B45-8AED-BD33559C4983}" type="slidenum">
              <a:rPr lang="en-US" smtClean="0"/>
              <a:t>‹#›</a:t>
            </a:fld>
            <a:endParaRPr lang="en-US" dirty="0"/>
          </a:p>
        </p:txBody>
      </p:sp>
    </p:spTree>
    <p:extLst>
      <p:ext uri="{BB962C8B-B14F-4D97-AF65-F5344CB8AC3E}">
        <p14:creationId xmlns:p14="http://schemas.microsoft.com/office/powerpoint/2010/main" val="31428433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solidFill>
                  <a:srgbClr val="FF0000"/>
                </a:solidFill>
              </a:defRPr>
            </a:lvl1pPr>
          </a:lstStyle>
          <a:p>
            <a:r>
              <a:rPr lang="en-US" dirty="0"/>
              <a:t>Click to edit Master title style</a:t>
            </a:r>
          </a:p>
        </p:txBody>
      </p:sp>
      <p:sp>
        <p:nvSpPr>
          <p:cNvPr id="3" name="Content Placeholder 2"/>
          <p:cNvSpPr>
            <a:spLocks noGrp="1"/>
          </p:cNvSpPr>
          <p:nvPr>
            <p:ph idx="1"/>
          </p:nvPr>
        </p:nvSpPr>
        <p:spPr>
          <a:xfrm>
            <a:off x="609600" y="1344562"/>
            <a:ext cx="10972800" cy="4712109"/>
          </a:xfrm>
        </p:spPr>
        <p:txBody>
          <a:bodyPr/>
          <a:lstStyle>
            <a:lvl1pPr>
              <a:defRPr>
                <a:solidFill>
                  <a:schemeClr val="tx1"/>
                </a:solidFill>
              </a:defRPr>
            </a:lvl1pPr>
            <a:lvl2pPr>
              <a:buClr>
                <a:srgbClr val="FF0000"/>
              </a:buClr>
              <a:defRPr/>
            </a:lvl2pPr>
            <a:lvl3pPr>
              <a:defRPr>
                <a:solidFill>
                  <a:schemeClr val="tx1"/>
                </a:solidFill>
              </a:defRPr>
            </a:lvl3pPr>
            <a:lvl4pPr marL="1657350" indent="-285750">
              <a:buClr>
                <a:srgbClr val="FF0000"/>
              </a:buClr>
              <a:buFont typeface="Wingdings" panose="05000000000000000000" pitchFamily="2" charset="2"/>
              <a:buChar char="§"/>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2041459" y="6358467"/>
            <a:ext cx="997085" cy="365125"/>
          </a:xfrm>
          <a:prstGeom prst="rect">
            <a:avLst/>
          </a:prstGeom>
        </p:spPr>
        <p:txBody>
          <a:bodyPr/>
          <a:lstStyle>
            <a:lvl1pPr algn="l">
              <a:defRPr/>
            </a:lvl1pPr>
          </a:lstStyle>
          <a:p>
            <a:fld id="{B2BDE217-BB65-0B45-8AED-BD33559C4983}" type="slidenum">
              <a:rPr lang="en-US" smtClean="0"/>
              <a:pPr/>
              <a:t>‹#›</a:t>
            </a:fld>
            <a:endParaRPr lang="en-US" dirty="0"/>
          </a:p>
        </p:txBody>
      </p:sp>
    </p:spTree>
    <p:extLst>
      <p:ext uri="{BB962C8B-B14F-4D97-AF65-F5344CB8AC3E}">
        <p14:creationId xmlns:p14="http://schemas.microsoft.com/office/powerpoint/2010/main" val="3668029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descr="PPT-bg.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6303" cy="6858000"/>
          </a:xfrm>
          <a:prstGeom prst="rect">
            <a:avLst/>
          </a:prstGeom>
        </p:spPr>
      </p:pic>
      <p:sp>
        <p:nvSpPr>
          <p:cNvPr id="2" name="Title 1"/>
          <p:cNvSpPr>
            <a:spLocks noGrp="1"/>
          </p:cNvSpPr>
          <p:nvPr>
            <p:ph type="title" hasCustomPrompt="1"/>
          </p:nvPr>
        </p:nvSpPr>
        <p:spPr>
          <a:xfrm>
            <a:off x="964523" y="1617355"/>
            <a:ext cx="10363200" cy="1362075"/>
          </a:xfrm>
        </p:spPr>
        <p:txBody>
          <a:bodyPr anchor="t">
            <a:normAutofit/>
          </a:bodyPr>
          <a:lstStyle>
            <a:lvl1pPr algn="l">
              <a:defRPr sz="4400" b="1" cap="none">
                <a:solidFill>
                  <a:schemeClr val="tx1"/>
                </a:solidFill>
              </a:defRPr>
            </a:lvl1pPr>
          </a:lstStyle>
          <a:p>
            <a:r>
              <a:rPr lang="en-US" dirty="0"/>
              <a:t>Click to edit master title style</a:t>
            </a:r>
          </a:p>
        </p:txBody>
      </p:sp>
      <p:sp>
        <p:nvSpPr>
          <p:cNvPr id="3" name="Text Placeholder 2"/>
          <p:cNvSpPr>
            <a:spLocks noGrp="1"/>
          </p:cNvSpPr>
          <p:nvPr>
            <p:ph type="body" idx="1"/>
          </p:nvPr>
        </p:nvSpPr>
        <p:spPr>
          <a:xfrm>
            <a:off x="999117" y="1384301"/>
            <a:ext cx="10363200" cy="1500187"/>
          </a:xfrm>
        </p:spPr>
        <p:txBody>
          <a:bodyPr anchor="b"/>
          <a:lstStyle>
            <a:lvl1pPr marL="0" indent="0">
              <a:buNone/>
              <a:defRPr sz="2000" b="1">
                <a:solidFill>
                  <a:srgbClr val="FF0000"/>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DA817BE5-177A-0441-9E2D-4CB9C1B12322}" type="datetimeFigureOut">
              <a:rPr lang="en-US" smtClean="0"/>
              <a:t>3/7/2026</a:t>
            </a:fld>
            <a:endParaRPr lang="en-US" dirty="0"/>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B2BDE217-BB65-0B45-8AED-BD33559C4983}" type="slidenum">
              <a:rPr lang="en-US" smtClean="0"/>
              <a:t>‹#›</a:t>
            </a:fld>
            <a:endParaRPr lang="en-US" dirty="0"/>
          </a:p>
        </p:txBody>
      </p:sp>
      <p:sp>
        <p:nvSpPr>
          <p:cNvPr id="9" name="Rectangle 8"/>
          <p:cNvSpPr/>
          <p:nvPr userDrawn="1"/>
        </p:nvSpPr>
        <p:spPr>
          <a:xfrm>
            <a:off x="5698" y="5768976"/>
            <a:ext cx="12186303" cy="1089025"/>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pic>
        <p:nvPicPr>
          <p:cNvPr id="11" name="Picture 10">
            <a:extLst>
              <a:ext uri="{FF2B5EF4-FFF2-40B4-BE49-F238E27FC236}">
                <a16:creationId xmlns:a16="http://schemas.microsoft.com/office/drawing/2014/main" id="{0282E68C-0EE4-A66E-65EE-4945A5D78F7B}"/>
              </a:ext>
            </a:extLst>
          </p:cNvPr>
          <p:cNvPicPr>
            <a:picLocks noChangeAspect="1"/>
          </p:cNvPicPr>
          <p:nvPr userDrawn="1"/>
        </p:nvPicPr>
        <p:blipFill>
          <a:blip r:embed="rId3"/>
          <a:stretch>
            <a:fillRect/>
          </a:stretch>
        </p:blipFill>
        <p:spPr>
          <a:xfrm>
            <a:off x="8534512" y="5605674"/>
            <a:ext cx="3047888" cy="1428697"/>
          </a:xfrm>
          <a:prstGeom prst="rect">
            <a:avLst/>
          </a:prstGeom>
        </p:spPr>
      </p:pic>
    </p:spTree>
    <p:extLst>
      <p:ext uri="{BB962C8B-B14F-4D97-AF65-F5344CB8AC3E}">
        <p14:creationId xmlns:p14="http://schemas.microsoft.com/office/powerpoint/2010/main" val="17946009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609600" y="6356351"/>
            <a:ext cx="2844800" cy="365125"/>
          </a:xfrm>
          <a:prstGeom prst="rect">
            <a:avLst/>
          </a:prstGeom>
        </p:spPr>
        <p:txBody>
          <a:bodyPr/>
          <a:lstStyle/>
          <a:p>
            <a:fld id="{DA817BE5-177A-0441-9E2D-4CB9C1B12322}" type="datetimeFigureOut">
              <a:rPr lang="en-US" smtClean="0"/>
              <a:t>3/7/2026</a:t>
            </a:fld>
            <a:endParaRPr lang="en-US" dirty="0"/>
          </a:p>
        </p:txBody>
      </p:sp>
      <p:sp>
        <p:nvSpPr>
          <p:cNvPr id="6" name="Footer Placeholder 5"/>
          <p:cNvSpPr>
            <a:spLocks noGrp="1"/>
          </p:cNvSpPr>
          <p:nvPr>
            <p:ph type="ftr" sz="quarter" idx="11"/>
          </p:nvPr>
        </p:nvSpPr>
        <p:spPr>
          <a:xfrm>
            <a:off x="4165600" y="6356351"/>
            <a:ext cx="38608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8737600" y="6356351"/>
            <a:ext cx="2844800" cy="365125"/>
          </a:xfrm>
          <a:prstGeom prst="rect">
            <a:avLst/>
          </a:prstGeom>
        </p:spPr>
        <p:txBody>
          <a:bodyPr/>
          <a:lstStyle/>
          <a:p>
            <a:fld id="{B2BDE217-BB65-0B45-8AED-BD33559C4983}" type="slidenum">
              <a:rPr lang="en-US" smtClean="0"/>
              <a:t>‹#›</a:t>
            </a:fld>
            <a:endParaRPr lang="en-US" dirty="0"/>
          </a:p>
        </p:txBody>
      </p:sp>
    </p:spTree>
    <p:extLst>
      <p:ext uri="{BB962C8B-B14F-4D97-AF65-F5344CB8AC3E}">
        <p14:creationId xmlns:p14="http://schemas.microsoft.com/office/powerpoint/2010/main" val="33552154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609600" y="6356351"/>
            <a:ext cx="2844800" cy="365125"/>
          </a:xfrm>
          <a:prstGeom prst="rect">
            <a:avLst/>
          </a:prstGeom>
        </p:spPr>
        <p:txBody>
          <a:bodyPr/>
          <a:lstStyle/>
          <a:p>
            <a:fld id="{DA817BE5-177A-0441-9E2D-4CB9C1B12322}" type="datetimeFigureOut">
              <a:rPr lang="en-US" smtClean="0"/>
              <a:t>3/7/2026</a:t>
            </a:fld>
            <a:endParaRPr lang="en-US" dirty="0"/>
          </a:p>
        </p:txBody>
      </p:sp>
      <p:sp>
        <p:nvSpPr>
          <p:cNvPr id="8" name="Footer Placeholder 7"/>
          <p:cNvSpPr>
            <a:spLocks noGrp="1"/>
          </p:cNvSpPr>
          <p:nvPr>
            <p:ph type="ftr" sz="quarter" idx="11"/>
          </p:nvPr>
        </p:nvSpPr>
        <p:spPr>
          <a:xfrm>
            <a:off x="4165600" y="6356351"/>
            <a:ext cx="3860800" cy="365125"/>
          </a:xfrm>
          <a:prstGeom prst="rect">
            <a:avLst/>
          </a:prstGeom>
        </p:spPr>
        <p:txBody>
          <a:bodyPr/>
          <a:lstStyle/>
          <a:p>
            <a:endParaRPr lang="en-US" dirty="0"/>
          </a:p>
        </p:txBody>
      </p:sp>
      <p:sp>
        <p:nvSpPr>
          <p:cNvPr id="9" name="Slide Number Placeholder 8"/>
          <p:cNvSpPr>
            <a:spLocks noGrp="1"/>
          </p:cNvSpPr>
          <p:nvPr>
            <p:ph type="sldNum" sz="quarter" idx="12"/>
          </p:nvPr>
        </p:nvSpPr>
        <p:spPr>
          <a:xfrm>
            <a:off x="8737600" y="6356351"/>
            <a:ext cx="2844800" cy="365125"/>
          </a:xfrm>
          <a:prstGeom prst="rect">
            <a:avLst/>
          </a:prstGeom>
        </p:spPr>
        <p:txBody>
          <a:bodyPr/>
          <a:lstStyle/>
          <a:p>
            <a:fld id="{B2BDE217-BB65-0B45-8AED-BD33559C4983}" type="slidenum">
              <a:rPr lang="en-US" smtClean="0"/>
              <a:t>‹#›</a:t>
            </a:fld>
            <a:endParaRPr lang="en-US" dirty="0"/>
          </a:p>
        </p:txBody>
      </p:sp>
    </p:spTree>
    <p:extLst>
      <p:ext uri="{BB962C8B-B14F-4D97-AF65-F5344CB8AC3E}">
        <p14:creationId xmlns:p14="http://schemas.microsoft.com/office/powerpoint/2010/main" val="10913396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609600" y="6356351"/>
            <a:ext cx="2844800" cy="365125"/>
          </a:xfrm>
          <a:prstGeom prst="rect">
            <a:avLst/>
          </a:prstGeom>
        </p:spPr>
        <p:txBody>
          <a:bodyPr/>
          <a:lstStyle/>
          <a:p>
            <a:fld id="{DA817BE5-177A-0441-9E2D-4CB9C1B12322}" type="datetimeFigureOut">
              <a:rPr lang="en-US" smtClean="0"/>
              <a:t>3/7/2026</a:t>
            </a:fld>
            <a:endParaRPr lang="en-US" dirty="0"/>
          </a:p>
        </p:txBody>
      </p:sp>
      <p:sp>
        <p:nvSpPr>
          <p:cNvPr id="4" name="Footer Placeholder 3"/>
          <p:cNvSpPr>
            <a:spLocks noGrp="1"/>
          </p:cNvSpPr>
          <p:nvPr>
            <p:ph type="ftr" sz="quarter" idx="11"/>
          </p:nvPr>
        </p:nvSpPr>
        <p:spPr>
          <a:xfrm>
            <a:off x="4165600" y="6356351"/>
            <a:ext cx="3860800" cy="365125"/>
          </a:xfrm>
          <a:prstGeom prst="rect">
            <a:avLst/>
          </a:prstGeom>
        </p:spPr>
        <p:txBody>
          <a:bodyPr/>
          <a:lstStyle/>
          <a:p>
            <a:endParaRPr lang="en-US" dirty="0"/>
          </a:p>
        </p:txBody>
      </p:sp>
      <p:sp>
        <p:nvSpPr>
          <p:cNvPr id="5" name="Slide Number Placeholder 4"/>
          <p:cNvSpPr>
            <a:spLocks noGrp="1"/>
          </p:cNvSpPr>
          <p:nvPr>
            <p:ph type="sldNum" sz="quarter" idx="12"/>
          </p:nvPr>
        </p:nvSpPr>
        <p:spPr>
          <a:xfrm>
            <a:off x="8737600" y="6356351"/>
            <a:ext cx="2844800" cy="365125"/>
          </a:xfrm>
          <a:prstGeom prst="rect">
            <a:avLst/>
          </a:prstGeom>
        </p:spPr>
        <p:txBody>
          <a:bodyPr/>
          <a:lstStyle/>
          <a:p>
            <a:fld id="{B2BDE217-BB65-0B45-8AED-BD33559C4983}" type="slidenum">
              <a:rPr lang="en-US" smtClean="0"/>
              <a:t>‹#›</a:t>
            </a:fld>
            <a:endParaRPr lang="en-US" dirty="0"/>
          </a:p>
        </p:txBody>
      </p:sp>
    </p:spTree>
    <p:extLst>
      <p:ext uri="{BB962C8B-B14F-4D97-AF65-F5344CB8AC3E}">
        <p14:creationId xmlns:p14="http://schemas.microsoft.com/office/powerpoint/2010/main" val="16635757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 y="6356351"/>
            <a:ext cx="2844800" cy="365125"/>
          </a:xfrm>
          <a:prstGeom prst="rect">
            <a:avLst/>
          </a:prstGeom>
        </p:spPr>
        <p:txBody>
          <a:bodyPr/>
          <a:lstStyle/>
          <a:p>
            <a:fld id="{DA817BE5-177A-0441-9E2D-4CB9C1B12322}" type="datetimeFigureOut">
              <a:rPr lang="en-US" smtClean="0"/>
              <a:t>3/7/2026</a:t>
            </a:fld>
            <a:endParaRPr lang="en-US" dirty="0"/>
          </a:p>
        </p:txBody>
      </p:sp>
      <p:sp>
        <p:nvSpPr>
          <p:cNvPr id="3" name="Footer Placeholder 2"/>
          <p:cNvSpPr>
            <a:spLocks noGrp="1"/>
          </p:cNvSpPr>
          <p:nvPr>
            <p:ph type="ftr" sz="quarter" idx="11"/>
          </p:nvPr>
        </p:nvSpPr>
        <p:spPr>
          <a:xfrm>
            <a:off x="4165600" y="6356351"/>
            <a:ext cx="3860800" cy="365125"/>
          </a:xfrm>
          <a:prstGeom prst="rect">
            <a:avLst/>
          </a:prstGeom>
        </p:spPr>
        <p:txBody>
          <a:bodyPr/>
          <a:lstStyle/>
          <a:p>
            <a:endParaRPr lang="en-US" dirty="0"/>
          </a:p>
        </p:txBody>
      </p:sp>
      <p:sp>
        <p:nvSpPr>
          <p:cNvPr id="4" name="Slide Number Placeholder 3"/>
          <p:cNvSpPr>
            <a:spLocks noGrp="1"/>
          </p:cNvSpPr>
          <p:nvPr>
            <p:ph type="sldNum" sz="quarter" idx="12"/>
          </p:nvPr>
        </p:nvSpPr>
        <p:spPr>
          <a:xfrm>
            <a:off x="8737600" y="6356351"/>
            <a:ext cx="2844800" cy="365125"/>
          </a:xfrm>
          <a:prstGeom prst="rect">
            <a:avLst/>
          </a:prstGeom>
        </p:spPr>
        <p:txBody>
          <a:bodyPr/>
          <a:lstStyle/>
          <a:p>
            <a:fld id="{B2BDE217-BB65-0B45-8AED-BD33559C4983}" type="slidenum">
              <a:rPr lang="en-US" smtClean="0"/>
              <a:t>‹#›</a:t>
            </a:fld>
            <a:endParaRPr lang="en-US" dirty="0"/>
          </a:p>
        </p:txBody>
      </p:sp>
    </p:spTree>
    <p:extLst>
      <p:ext uri="{BB962C8B-B14F-4D97-AF65-F5344CB8AC3E}">
        <p14:creationId xmlns:p14="http://schemas.microsoft.com/office/powerpoint/2010/main" val="16426661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609600" y="6356351"/>
            <a:ext cx="2844800" cy="365125"/>
          </a:xfrm>
          <a:prstGeom prst="rect">
            <a:avLst/>
          </a:prstGeom>
        </p:spPr>
        <p:txBody>
          <a:bodyPr/>
          <a:lstStyle/>
          <a:p>
            <a:fld id="{DA817BE5-177A-0441-9E2D-4CB9C1B12322}" type="datetimeFigureOut">
              <a:rPr lang="en-US" smtClean="0"/>
              <a:t>3/7/2026</a:t>
            </a:fld>
            <a:endParaRPr lang="en-US" dirty="0"/>
          </a:p>
        </p:txBody>
      </p:sp>
      <p:sp>
        <p:nvSpPr>
          <p:cNvPr id="6" name="Footer Placeholder 5"/>
          <p:cNvSpPr>
            <a:spLocks noGrp="1"/>
          </p:cNvSpPr>
          <p:nvPr>
            <p:ph type="ftr" sz="quarter" idx="11"/>
          </p:nvPr>
        </p:nvSpPr>
        <p:spPr>
          <a:xfrm>
            <a:off x="4165600" y="6356351"/>
            <a:ext cx="38608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8737600" y="6356351"/>
            <a:ext cx="2844800" cy="365125"/>
          </a:xfrm>
          <a:prstGeom prst="rect">
            <a:avLst/>
          </a:prstGeom>
        </p:spPr>
        <p:txBody>
          <a:bodyPr/>
          <a:lstStyle/>
          <a:p>
            <a:fld id="{B2BDE217-BB65-0B45-8AED-BD33559C4983}" type="slidenum">
              <a:rPr lang="en-US" smtClean="0"/>
              <a:t>‹#›</a:t>
            </a:fld>
            <a:endParaRPr lang="en-US" dirty="0"/>
          </a:p>
        </p:txBody>
      </p:sp>
    </p:spTree>
    <p:extLst>
      <p:ext uri="{BB962C8B-B14F-4D97-AF65-F5344CB8AC3E}">
        <p14:creationId xmlns:p14="http://schemas.microsoft.com/office/powerpoint/2010/main" val="17456283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609600" y="6356351"/>
            <a:ext cx="2844800" cy="365125"/>
          </a:xfrm>
          <a:prstGeom prst="rect">
            <a:avLst/>
          </a:prstGeom>
        </p:spPr>
        <p:txBody>
          <a:bodyPr/>
          <a:lstStyle/>
          <a:p>
            <a:fld id="{DA817BE5-177A-0441-9E2D-4CB9C1B12322}" type="datetimeFigureOut">
              <a:rPr lang="en-US" smtClean="0"/>
              <a:t>3/7/2026</a:t>
            </a:fld>
            <a:endParaRPr lang="en-US" dirty="0"/>
          </a:p>
        </p:txBody>
      </p:sp>
      <p:sp>
        <p:nvSpPr>
          <p:cNvPr id="6" name="Footer Placeholder 5"/>
          <p:cNvSpPr>
            <a:spLocks noGrp="1"/>
          </p:cNvSpPr>
          <p:nvPr>
            <p:ph type="ftr" sz="quarter" idx="11"/>
          </p:nvPr>
        </p:nvSpPr>
        <p:spPr>
          <a:xfrm>
            <a:off x="4165600" y="6356351"/>
            <a:ext cx="38608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8737600" y="6356351"/>
            <a:ext cx="2844800" cy="365125"/>
          </a:xfrm>
          <a:prstGeom prst="rect">
            <a:avLst/>
          </a:prstGeom>
        </p:spPr>
        <p:txBody>
          <a:bodyPr/>
          <a:lstStyle/>
          <a:p>
            <a:fld id="{B2BDE217-BB65-0B45-8AED-BD33559C4983}" type="slidenum">
              <a:rPr lang="en-US" smtClean="0"/>
              <a:t>‹#›</a:t>
            </a:fld>
            <a:endParaRPr lang="en-US" dirty="0"/>
          </a:p>
        </p:txBody>
      </p:sp>
    </p:spTree>
    <p:extLst>
      <p:ext uri="{BB962C8B-B14F-4D97-AF65-F5344CB8AC3E}">
        <p14:creationId xmlns:p14="http://schemas.microsoft.com/office/powerpoint/2010/main" val="38114936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1"/>
            <a:ext cx="10972800" cy="12087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userDrawn="1"/>
        </p:nvSpPr>
        <p:spPr>
          <a:xfrm>
            <a:off x="570166" y="6462928"/>
            <a:ext cx="4566303" cy="246221"/>
          </a:xfrm>
          <a:prstGeom prst="rect">
            <a:avLst/>
          </a:prstGeom>
          <a:noFill/>
        </p:spPr>
        <p:txBody>
          <a:bodyPr wrap="square" rtlCol="0">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a:solidFill>
                  <a:schemeClr val="bg1">
                    <a:lumMod val="65000"/>
                  </a:schemeClr>
                </a:solidFill>
              </a:rPr>
              <a:t>© </a:t>
            </a:r>
            <a:r>
              <a:rPr lang="en-US" sz="1000" dirty="0" err="1">
                <a:solidFill>
                  <a:schemeClr val="bg1">
                    <a:lumMod val="65000"/>
                  </a:schemeClr>
                </a:solidFill>
              </a:rPr>
              <a:t>SMBsecure</a:t>
            </a:r>
            <a:endParaRPr lang="en-US" sz="1000" dirty="0">
              <a:solidFill>
                <a:schemeClr val="bg1">
                  <a:lumMod val="65000"/>
                </a:schemeClr>
              </a:solidFill>
            </a:endParaRPr>
          </a:p>
        </p:txBody>
      </p:sp>
      <p:sp>
        <p:nvSpPr>
          <p:cNvPr id="10" name="Slide Number Placeholder 5"/>
          <p:cNvSpPr txBox="1">
            <a:spLocks/>
          </p:cNvSpPr>
          <p:nvPr userDrawn="1"/>
        </p:nvSpPr>
        <p:spPr>
          <a:xfrm>
            <a:off x="164698" y="6430804"/>
            <a:ext cx="997085"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B2BDE217-BB65-0B45-8AED-BD33559C4983}" type="slidenum">
              <a:rPr lang="en-US" sz="1200" smtClean="0"/>
              <a:pPr/>
              <a:t>‹#›</a:t>
            </a:fld>
            <a:endParaRPr lang="en-US" sz="1200" dirty="0"/>
          </a:p>
        </p:txBody>
      </p:sp>
      <p:pic>
        <p:nvPicPr>
          <p:cNvPr id="8" name="Picture 7">
            <a:extLst>
              <a:ext uri="{FF2B5EF4-FFF2-40B4-BE49-F238E27FC236}">
                <a16:creationId xmlns:a16="http://schemas.microsoft.com/office/drawing/2014/main" id="{9E721F82-96AD-089D-E143-C179FC0ED12A}"/>
              </a:ext>
            </a:extLst>
          </p:cNvPr>
          <p:cNvPicPr>
            <a:picLocks noChangeAspect="1"/>
          </p:cNvPicPr>
          <p:nvPr userDrawn="1"/>
        </p:nvPicPr>
        <p:blipFill>
          <a:blip r:embed="rId13"/>
          <a:stretch>
            <a:fillRect/>
          </a:stretch>
        </p:blipFill>
        <p:spPr>
          <a:xfrm>
            <a:off x="9409527" y="5957699"/>
            <a:ext cx="2389182" cy="1119929"/>
          </a:xfrm>
          <a:prstGeom prst="rect">
            <a:avLst/>
          </a:prstGeom>
        </p:spPr>
      </p:pic>
    </p:spTree>
    <p:extLst>
      <p:ext uri="{BB962C8B-B14F-4D97-AF65-F5344CB8AC3E}">
        <p14:creationId xmlns:p14="http://schemas.microsoft.com/office/powerpoint/2010/main" val="25381974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457200" rtl="0" eaLnBrk="1" latinLnBrk="0" hangingPunct="1">
        <a:spcBef>
          <a:spcPct val="0"/>
        </a:spcBef>
        <a:buNone/>
        <a:defRPr sz="4000" b="1" kern="1200">
          <a:solidFill>
            <a:srgbClr val="FF0000"/>
          </a:solidFill>
          <a:latin typeface="+mj-lt"/>
          <a:ea typeface="+mj-ea"/>
          <a:cs typeface="+mj-cs"/>
        </a:defRPr>
      </a:lvl1pPr>
    </p:titleStyle>
    <p:bodyStyle>
      <a:lvl1pPr marL="342900" indent="-342900" algn="l" defTabSz="457200" rtl="0" eaLnBrk="1" latinLnBrk="0" hangingPunct="1">
        <a:spcBef>
          <a:spcPct val="20000"/>
        </a:spcBef>
        <a:buFont typeface="Arial"/>
        <a:buChar char="•"/>
        <a:defRPr sz="2800" kern="1200">
          <a:solidFill>
            <a:schemeClr val="tx1"/>
          </a:solidFill>
          <a:latin typeface="+mn-lt"/>
          <a:ea typeface="+mn-ea"/>
          <a:cs typeface="+mn-cs"/>
        </a:defRPr>
      </a:lvl1pPr>
      <a:lvl2pPr marL="742950" indent="-285750" algn="l" defTabSz="457200" rtl="0" eaLnBrk="1" latinLnBrk="0" hangingPunct="1">
        <a:spcBef>
          <a:spcPct val="20000"/>
        </a:spcBef>
        <a:buClr>
          <a:srgbClr val="FF0000"/>
        </a:buClr>
        <a:buFont typeface="Wingdings" charset="2"/>
        <a:buChar char="§"/>
        <a:defRPr sz="2400" kern="1200">
          <a:solidFill>
            <a:schemeClr val="tx1">
              <a:lumMod val="50000"/>
              <a:lumOff val="50000"/>
            </a:schemeClr>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chemeClr val="tx1"/>
          </a:solidFill>
          <a:latin typeface="+mn-lt"/>
          <a:ea typeface="+mn-ea"/>
          <a:cs typeface="+mn-cs"/>
        </a:defRPr>
      </a:lvl3pPr>
      <a:lvl4pPr marL="1600200" indent="-228600" algn="l" defTabSz="457200" rtl="0" eaLnBrk="1" latinLnBrk="0" hangingPunct="1">
        <a:spcBef>
          <a:spcPct val="20000"/>
        </a:spcBef>
        <a:buClr>
          <a:srgbClr val="FF0000"/>
        </a:buClr>
        <a:buFont typeface="Wingdings" charset="2"/>
        <a:buChar char="§"/>
        <a:defRPr sz="1800" kern="1200">
          <a:solidFill>
            <a:srgbClr val="7F7F7F"/>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8.svg"/><Relationship Id="rId13" Type="http://schemas.openxmlformats.org/officeDocument/2006/relationships/image" Target="../media/image13.png"/><Relationship Id="rId18" Type="http://schemas.openxmlformats.org/officeDocument/2006/relationships/image" Target="../media/image18.sv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svg"/><Relationship Id="rId17" Type="http://schemas.openxmlformats.org/officeDocument/2006/relationships/image" Target="../media/image17.png"/><Relationship Id="rId2" Type="http://schemas.openxmlformats.org/officeDocument/2006/relationships/notesSlide" Target="../notesSlides/notesSlide9.xml"/><Relationship Id="rId16" Type="http://schemas.openxmlformats.org/officeDocument/2006/relationships/image" Target="../media/image16.svg"/><Relationship Id="rId1" Type="http://schemas.openxmlformats.org/officeDocument/2006/relationships/slideLayout" Target="../slideLayouts/slideLayout2.xml"/><Relationship Id="rId6" Type="http://schemas.openxmlformats.org/officeDocument/2006/relationships/image" Target="../media/image6.svg"/><Relationship Id="rId11" Type="http://schemas.openxmlformats.org/officeDocument/2006/relationships/image" Target="../media/image11.png"/><Relationship Id="rId5" Type="http://schemas.openxmlformats.org/officeDocument/2006/relationships/image" Target="../media/image5.png"/><Relationship Id="rId15" Type="http://schemas.openxmlformats.org/officeDocument/2006/relationships/image" Target="../media/image15.png"/><Relationship Id="rId10" Type="http://schemas.openxmlformats.org/officeDocument/2006/relationships/image" Target="../media/image10.svg"/><Relationship Id="rId4" Type="http://schemas.openxmlformats.org/officeDocument/2006/relationships/image" Target="../media/image4.svg"/><Relationship Id="rId9" Type="http://schemas.openxmlformats.org/officeDocument/2006/relationships/image" Target="../media/image9.png"/><Relationship Id="rId14" Type="http://schemas.openxmlformats.org/officeDocument/2006/relationships/image" Target="../media/image14.svg"/></Relationships>
</file>

<file path=ppt/slides/_rels/slide13.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pn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750162"/>
            <a:ext cx="10708640" cy="1470025"/>
          </a:xfrm>
        </p:spPr>
        <p:txBody>
          <a:bodyPr/>
          <a:lstStyle/>
          <a:p>
            <a:pPr>
              <a:defRPr sz="4000">
                <a:latin typeface="Lato"/>
              </a:defRPr>
            </a:pPr>
            <a:r>
              <a:rPr lang="en-US" dirty="0"/>
              <a:t>Protect Your Business with </a:t>
            </a:r>
            <a:r>
              <a:rPr lang="en-US" dirty="0" err="1">
                <a:solidFill>
                  <a:srgbClr val="7030A0"/>
                </a:solidFill>
              </a:rPr>
              <a:t>ComplianceSuite</a:t>
            </a:r>
            <a:r>
              <a:rPr lang="en-ZA" sz="2800" b="0" baseline="40000" dirty="0">
                <a:solidFill>
                  <a:srgbClr val="7030A0"/>
                </a:solidFill>
              </a:rPr>
              <a:t>™</a:t>
            </a:r>
            <a:endParaRPr dirty="0">
              <a:solidFill>
                <a:srgbClr val="7030A0"/>
              </a:solidFill>
            </a:endParaRPr>
          </a:p>
        </p:txBody>
      </p:sp>
      <p:sp>
        <p:nvSpPr>
          <p:cNvPr id="3" name="Subtitle 2"/>
          <p:cNvSpPr>
            <a:spLocks noGrp="1"/>
          </p:cNvSpPr>
          <p:nvPr>
            <p:ph type="subTitle" idx="1"/>
          </p:nvPr>
        </p:nvSpPr>
        <p:spPr>
          <a:xfrm>
            <a:off x="914400" y="2201395"/>
            <a:ext cx="9072880" cy="543660"/>
          </a:xfrm>
        </p:spPr>
        <p:txBody>
          <a:bodyPr>
            <a:normAutofit/>
          </a:bodyPr>
          <a:lstStyle/>
          <a:p>
            <a:pPr>
              <a:defRPr sz="2000">
                <a:latin typeface="Lato"/>
              </a:defRPr>
            </a:pPr>
            <a:r>
              <a:rPr lang="en-US" dirty="0"/>
              <a:t>Cybersecurity &amp; Joint Standard / POPIA protection built for small businesses</a:t>
            </a:r>
          </a:p>
          <a:p>
            <a:pPr>
              <a:defRPr sz="2000">
                <a:latin typeface="Lato"/>
              </a:defRPr>
            </a:pPr>
            <a:endParaRPr dirty="0"/>
          </a:p>
        </p:txBody>
      </p:sp>
      <p:sp>
        <p:nvSpPr>
          <p:cNvPr id="5" name="TextBox 4">
            <a:extLst>
              <a:ext uri="{FF2B5EF4-FFF2-40B4-BE49-F238E27FC236}">
                <a16:creationId xmlns:a16="http://schemas.microsoft.com/office/drawing/2014/main" id="{9BA982D1-CA38-4F35-0CD7-744EC12A8763}"/>
              </a:ext>
            </a:extLst>
          </p:cNvPr>
          <p:cNvSpPr txBox="1"/>
          <p:nvPr/>
        </p:nvSpPr>
        <p:spPr>
          <a:xfrm>
            <a:off x="914400" y="3980894"/>
            <a:ext cx="6131560" cy="861774"/>
          </a:xfrm>
          <a:prstGeom prst="rect">
            <a:avLst/>
          </a:prstGeom>
          <a:noFill/>
        </p:spPr>
        <p:txBody>
          <a:bodyPr wrap="square">
            <a:spAutoFit/>
          </a:bodyPr>
          <a:lstStyle/>
          <a:p>
            <a:r>
              <a:rPr lang="en-ZA" dirty="0">
                <a:solidFill>
                  <a:srgbClr val="FF0000"/>
                </a:solidFill>
              </a:rPr>
              <a:t>[</a:t>
            </a:r>
            <a:r>
              <a:rPr lang="en-ZA" b="1" dirty="0">
                <a:solidFill>
                  <a:srgbClr val="FF0000"/>
                </a:solidFill>
              </a:rPr>
              <a:t>Encrypt]  [Safeguard]  [Protect]  [Defend]</a:t>
            </a:r>
          </a:p>
          <a:p>
            <a:endParaRPr lang="en-ZA" dirty="0">
              <a:solidFill>
                <a:schemeClr val="tx1"/>
              </a:solidFill>
            </a:endParaRPr>
          </a:p>
          <a:p>
            <a:r>
              <a:rPr lang="en-ZA" sz="1400" dirty="0">
                <a:solidFill>
                  <a:schemeClr val="bg1">
                    <a:lumMod val="50000"/>
                  </a:schemeClr>
                </a:solidFill>
              </a:rPr>
              <a:t>v090226</a:t>
            </a:r>
            <a:endParaRPr lang="en-ZA" sz="1000" dirty="0">
              <a:solidFill>
                <a:schemeClr val="bg1">
                  <a:lumMod val="50000"/>
                </a:schemeClr>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ZA" i="1" dirty="0" err="1">
                <a:solidFill>
                  <a:srgbClr val="7030A0"/>
                </a:solidFill>
              </a:rPr>
              <a:t>ComplianceSuite</a:t>
            </a:r>
            <a:r>
              <a:rPr lang="en-ZA" b="0" baseline="30000" dirty="0">
                <a:solidFill>
                  <a:schemeClr val="tx1"/>
                </a:solidFill>
              </a:rPr>
              <a:t>™</a:t>
            </a:r>
            <a:br>
              <a:rPr lang="en-ZA" i="1" dirty="0"/>
            </a:br>
            <a:r>
              <a:rPr lang="en-ZA" i="1" dirty="0"/>
              <a:t>- </a:t>
            </a:r>
            <a:r>
              <a:rPr i="1" dirty="0"/>
              <a:t>delivered </a:t>
            </a:r>
            <a:r>
              <a:rPr lang="en-ZA" i="1" dirty="0"/>
              <a:t>as a monthly managed service</a:t>
            </a:r>
            <a:endParaRPr i="1" dirty="0"/>
          </a:p>
        </p:txBody>
      </p:sp>
      <p:sp>
        <p:nvSpPr>
          <p:cNvPr id="3" name="Content Placeholder 2"/>
          <p:cNvSpPr>
            <a:spLocks noGrp="1"/>
          </p:cNvSpPr>
          <p:nvPr>
            <p:ph idx="1"/>
          </p:nvPr>
        </p:nvSpPr>
        <p:spPr/>
        <p:txBody>
          <a:bodyPr/>
          <a:lstStyle/>
          <a:p>
            <a:r>
              <a:rPr b="1" dirty="0"/>
              <a:t>Managed by </a:t>
            </a:r>
            <a:r>
              <a:rPr lang="en-ZA" b="1" dirty="0"/>
              <a:t>us</a:t>
            </a:r>
            <a:r>
              <a:rPr lang="en-ZA" dirty="0"/>
              <a:t>, </a:t>
            </a:r>
            <a:r>
              <a:rPr i="1" dirty="0"/>
              <a:t>your trusted IT partner</a:t>
            </a:r>
            <a:endParaRPr lang="en-ZA" i="1" dirty="0"/>
          </a:p>
          <a:p>
            <a:endParaRPr lang="en-ZA" b="1" dirty="0"/>
          </a:p>
          <a:p>
            <a:r>
              <a:rPr lang="en-ZA" b="1" dirty="0"/>
              <a:t>Affordable monthly rates</a:t>
            </a:r>
          </a:p>
          <a:p>
            <a:endParaRPr lang="en-ZA" b="1" dirty="0"/>
          </a:p>
          <a:p>
            <a:r>
              <a:rPr lang="en-ZA" b="1" dirty="0"/>
              <a:t>Way cheaper than cost of data breach </a:t>
            </a:r>
          </a:p>
          <a:p>
            <a:endParaRPr lang="en-ZA" b="1" dirty="0"/>
          </a:p>
          <a:p>
            <a:r>
              <a:rPr lang="en-ZA" b="1" dirty="0"/>
              <a:t>Vendor-backed solution &amp; support</a:t>
            </a:r>
            <a:endParaRPr b="1"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sz="3200">
                <a:latin typeface="Lato"/>
              </a:defRPr>
            </a:pPr>
            <a:r>
              <a:rPr dirty="0"/>
              <a:t>Why </a:t>
            </a:r>
            <a:r>
              <a:rPr lang="en-ZA" dirty="0" err="1"/>
              <a:t>ComplianceSuite</a:t>
            </a:r>
            <a:r>
              <a:rPr lang="en-ZA" b="0" baseline="30000" dirty="0">
                <a:solidFill>
                  <a:schemeClr val="tx1"/>
                </a:solidFill>
              </a:rPr>
              <a:t>™ </a:t>
            </a:r>
            <a:r>
              <a:rPr dirty="0"/>
              <a:t>vs Doing Nothing</a:t>
            </a:r>
          </a:p>
        </p:txBody>
      </p:sp>
      <p:sp>
        <p:nvSpPr>
          <p:cNvPr id="3" name="Content Placeholder 2"/>
          <p:cNvSpPr>
            <a:spLocks noGrp="1"/>
          </p:cNvSpPr>
          <p:nvPr>
            <p:ph idx="1"/>
          </p:nvPr>
        </p:nvSpPr>
        <p:spPr>
          <a:xfrm>
            <a:off x="6522720" y="1023225"/>
            <a:ext cx="5669280" cy="5550295"/>
          </a:xfrm>
        </p:spPr>
        <p:txBody>
          <a:bodyPr>
            <a:normAutofit/>
          </a:bodyPr>
          <a:lstStyle/>
          <a:p>
            <a:pPr marL="0" indent="0">
              <a:buNone/>
              <a:defRPr sz="1800">
                <a:latin typeface="Lato"/>
              </a:defRPr>
            </a:pPr>
            <a:r>
              <a:rPr lang="en-ZA" sz="2400" b="1" dirty="0"/>
              <a:t>Adding</a:t>
            </a:r>
            <a:r>
              <a:rPr lang="en-ZA" sz="2400" b="1" dirty="0">
                <a:solidFill>
                  <a:srgbClr val="7030A0"/>
                </a:solidFill>
              </a:rPr>
              <a:t> </a:t>
            </a:r>
            <a:r>
              <a:rPr lang="en-ZA" sz="2400" b="1" dirty="0" err="1">
                <a:solidFill>
                  <a:srgbClr val="7030A0"/>
                </a:solidFill>
              </a:rPr>
              <a:t>ComplianceSuite</a:t>
            </a:r>
            <a:r>
              <a:rPr lang="en-ZA" sz="2400" b="1" dirty="0"/>
              <a:t>:</a:t>
            </a:r>
          </a:p>
          <a:p>
            <a:pPr>
              <a:defRPr sz="1800">
                <a:latin typeface="Lato"/>
              </a:defRPr>
            </a:pPr>
            <a:endParaRPr lang="en-ZA" dirty="0"/>
          </a:p>
          <a:p>
            <a:pPr lvl="1">
              <a:defRPr sz="1800">
                <a:latin typeface="Lato"/>
              </a:defRPr>
            </a:pPr>
            <a:r>
              <a:rPr dirty="0"/>
              <a:t>Encrypted data and communications</a:t>
            </a:r>
            <a:endParaRPr lang="en-ZA" dirty="0"/>
          </a:p>
          <a:p>
            <a:pPr lvl="1">
              <a:defRPr sz="1800">
                <a:latin typeface="Lato"/>
              </a:defRPr>
            </a:pPr>
            <a:endParaRPr dirty="0"/>
          </a:p>
          <a:p>
            <a:pPr lvl="1">
              <a:defRPr sz="1800">
                <a:latin typeface="Lato"/>
              </a:defRPr>
            </a:pPr>
            <a:r>
              <a:rPr dirty="0"/>
              <a:t>Reduced phishing and credential risk</a:t>
            </a:r>
            <a:endParaRPr lang="en-ZA" dirty="0"/>
          </a:p>
          <a:p>
            <a:pPr lvl="1">
              <a:defRPr sz="1800">
                <a:latin typeface="Lato"/>
              </a:defRPr>
            </a:pPr>
            <a:endParaRPr dirty="0"/>
          </a:p>
          <a:p>
            <a:pPr lvl="1">
              <a:defRPr sz="1800">
                <a:latin typeface="Lato"/>
              </a:defRPr>
            </a:pPr>
            <a:r>
              <a:rPr lang="en-ZA" dirty="0"/>
              <a:t>Compliance-driven solutioning</a:t>
            </a:r>
          </a:p>
          <a:p>
            <a:pPr lvl="1">
              <a:defRPr sz="1800">
                <a:latin typeface="Lato"/>
              </a:defRPr>
            </a:pPr>
            <a:endParaRPr lang="en-ZA" dirty="0"/>
          </a:p>
          <a:p>
            <a:pPr lvl="1">
              <a:defRPr sz="1800">
                <a:latin typeface="Lato"/>
              </a:defRPr>
            </a:pPr>
            <a:r>
              <a:rPr lang="en-ZA" dirty="0"/>
              <a:t>Practical &amp; effective solution stack</a:t>
            </a:r>
          </a:p>
          <a:p>
            <a:pPr lvl="1">
              <a:defRPr sz="1800">
                <a:latin typeface="Lato"/>
              </a:defRPr>
            </a:pPr>
            <a:endParaRPr lang="en-ZA" dirty="0"/>
          </a:p>
          <a:p>
            <a:pPr lvl="1"/>
            <a:r>
              <a:rPr lang="en-ZA" sz="1800" dirty="0">
                <a:latin typeface="Lato" panose="020F0502020204030203" pitchFamily="34" charset="0"/>
                <a:ea typeface="Lato" panose="020F0502020204030203" pitchFamily="34" charset="0"/>
                <a:cs typeface="Lato" panose="020F0502020204030203" pitchFamily="34" charset="0"/>
              </a:rPr>
              <a:t>Clear security baseline for your business</a:t>
            </a:r>
          </a:p>
          <a:p>
            <a:pPr lvl="1"/>
            <a:endParaRPr lang="en-ZA" sz="1800" dirty="0">
              <a:latin typeface="Lato" panose="020F0502020204030203" pitchFamily="34" charset="0"/>
              <a:ea typeface="Lato" panose="020F0502020204030203" pitchFamily="34" charset="0"/>
              <a:cs typeface="Lato" panose="020F0502020204030203" pitchFamily="34" charset="0"/>
            </a:endParaRPr>
          </a:p>
          <a:p>
            <a:pPr lvl="1"/>
            <a:r>
              <a:rPr lang="en-ZA" sz="1800" dirty="0">
                <a:latin typeface="Lato" panose="020F0502020204030203" pitchFamily="34" charset="0"/>
                <a:ea typeface="Lato" panose="020F0502020204030203" pitchFamily="34" charset="0"/>
                <a:cs typeface="Lato" panose="020F0502020204030203" pitchFamily="34" charset="0"/>
              </a:rPr>
              <a:t>R1M Cyber Warranty!</a:t>
            </a:r>
          </a:p>
          <a:p>
            <a:pPr lvl="1"/>
            <a:endParaRPr lang="en-ZA" sz="1800" dirty="0">
              <a:latin typeface="Lato" panose="020F0502020204030203" pitchFamily="34" charset="0"/>
              <a:ea typeface="Lato" panose="020F0502020204030203" pitchFamily="34" charset="0"/>
              <a:cs typeface="Lato" panose="020F0502020204030203" pitchFamily="34" charset="0"/>
            </a:endParaRPr>
          </a:p>
          <a:p>
            <a:pPr lvl="1">
              <a:buClr>
                <a:srgbClr val="7030A0"/>
              </a:buClr>
              <a:buFont typeface="Wingdings" panose="05000000000000000000" pitchFamily="2" charset="2"/>
              <a:buChar char="ü"/>
            </a:pPr>
            <a:r>
              <a:rPr lang="en-ZA" sz="1800" b="1" dirty="0">
                <a:solidFill>
                  <a:srgbClr val="7030A0"/>
                </a:solidFill>
                <a:latin typeface="Lato" panose="020F0502020204030203" pitchFamily="34" charset="0"/>
                <a:ea typeface="Lato" panose="020F0502020204030203" pitchFamily="34" charset="0"/>
                <a:cs typeface="Lato" panose="020F0502020204030203" pitchFamily="34" charset="0"/>
              </a:rPr>
              <a:t>We journey together as your </a:t>
            </a:r>
            <a:r>
              <a:rPr lang="en-ZA" sz="1800" b="1" i="1" dirty="0">
                <a:solidFill>
                  <a:srgbClr val="7030A0"/>
                </a:solidFill>
                <a:latin typeface="Lato" panose="020F0502020204030203" pitchFamily="34" charset="0"/>
                <a:ea typeface="Lato" panose="020F0502020204030203" pitchFamily="34" charset="0"/>
                <a:cs typeface="Lato" panose="020F0502020204030203" pitchFamily="34" charset="0"/>
              </a:rPr>
              <a:t>proactive advisor</a:t>
            </a:r>
          </a:p>
        </p:txBody>
      </p:sp>
      <p:sp>
        <p:nvSpPr>
          <p:cNvPr id="4" name="Content Placeholder 2">
            <a:extLst>
              <a:ext uri="{FF2B5EF4-FFF2-40B4-BE49-F238E27FC236}">
                <a16:creationId xmlns:a16="http://schemas.microsoft.com/office/drawing/2014/main" id="{9A8EF713-897C-A4C1-4A99-E405BC0EE6BA}"/>
              </a:ext>
            </a:extLst>
          </p:cNvPr>
          <p:cNvSpPr txBox="1">
            <a:spLocks/>
          </p:cNvSpPr>
          <p:nvPr/>
        </p:nvSpPr>
        <p:spPr>
          <a:xfrm>
            <a:off x="741680" y="1400612"/>
            <a:ext cx="5354320" cy="4056776"/>
          </a:xfrm>
          <a:prstGeom prst="rect">
            <a:avLst/>
          </a:prstGeom>
          <a:solidFill>
            <a:srgbClr val="FF0000"/>
          </a:solidFill>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800" kern="1200">
                <a:solidFill>
                  <a:schemeClr val="tx1"/>
                </a:solidFill>
                <a:latin typeface="+mn-lt"/>
                <a:ea typeface="+mn-ea"/>
                <a:cs typeface="+mn-cs"/>
              </a:defRPr>
            </a:lvl1pPr>
            <a:lvl2pPr marL="742950" indent="-285750" algn="l" defTabSz="457200" rtl="0" eaLnBrk="1" latinLnBrk="0" hangingPunct="1">
              <a:spcBef>
                <a:spcPct val="20000"/>
              </a:spcBef>
              <a:buClr>
                <a:srgbClr val="FF0000"/>
              </a:buClr>
              <a:buFont typeface="Wingdings" charset="2"/>
              <a:buChar char="§"/>
              <a:defRPr sz="2400" kern="1200">
                <a:solidFill>
                  <a:schemeClr val="tx1">
                    <a:lumMod val="50000"/>
                    <a:lumOff val="50000"/>
                  </a:schemeClr>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chemeClr val="tx1"/>
                </a:solidFill>
                <a:latin typeface="+mn-lt"/>
                <a:ea typeface="+mn-ea"/>
                <a:cs typeface="+mn-cs"/>
              </a:defRPr>
            </a:lvl3pPr>
            <a:lvl4pPr marL="1657350" indent="-285750" algn="l" defTabSz="457200" rtl="0" eaLnBrk="1" latinLnBrk="0" hangingPunct="1">
              <a:spcBef>
                <a:spcPct val="20000"/>
              </a:spcBef>
              <a:buClr>
                <a:srgbClr val="FF0000"/>
              </a:buClr>
              <a:buFont typeface="Wingdings" panose="05000000000000000000" pitchFamily="2" charset="2"/>
              <a:buChar char="§"/>
              <a:defRPr sz="1800" kern="1200">
                <a:solidFill>
                  <a:srgbClr val="7F7F7F"/>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b="1" dirty="0">
                <a:solidFill>
                  <a:schemeClr val="bg1"/>
                </a:solidFill>
                <a:latin typeface="Lato" panose="020F0502020204030203" pitchFamily="34" charset="0"/>
                <a:ea typeface="Lato" panose="020F0502020204030203" pitchFamily="34" charset="0"/>
                <a:cs typeface="Lato" panose="020F0502020204030203" pitchFamily="34" charset="0"/>
              </a:rPr>
              <a:t>Do Nothing:</a:t>
            </a:r>
          </a:p>
          <a:p>
            <a:pPr lvl="0"/>
            <a:endParaRPr lang="en-ZA" sz="1800" dirty="0">
              <a:solidFill>
                <a:schemeClr val="bg1"/>
              </a:solidFill>
              <a:latin typeface="Lato" panose="020F0502020204030203" pitchFamily="34" charset="0"/>
              <a:ea typeface="Lato" panose="020F0502020204030203" pitchFamily="34" charset="0"/>
              <a:cs typeface="Lato" panose="020F0502020204030203" pitchFamily="34" charset="0"/>
            </a:endParaRPr>
          </a:p>
          <a:p>
            <a:pPr lvl="0"/>
            <a:r>
              <a:rPr lang="en-ZA" sz="1800" dirty="0">
                <a:solidFill>
                  <a:schemeClr val="bg1"/>
                </a:solidFill>
                <a:latin typeface="Lato" panose="020F0502020204030203" pitchFamily="34" charset="0"/>
                <a:ea typeface="Lato" panose="020F0502020204030203" pitchFamily="34" charset="0"/>
                <a:cs typeface="Lato" panose="020F0502020204030203" pitchFamily="34" charset="0"/>
              </a:rPr>
              <a:t>Client-data &amp; PII remains exposed</a:t>
            </a:r>
          </a:p>
          <a:p>
            <a:pPr lvl="0"/>
            <a:endParaRPr lang="en-ZA" sz="1800" dirty="0">
              <a:solidFill>
                <a:schemeClr val="bg1"/>
              </a:solidFill>
              <a:latin typeface="Lato" panose="020F0502020204030203" pitchFamily="34" charset="0"/>
              <a:ea typeface="Lato" panose="020F0502020204030203" pitchFamily="34" charset="0"/>
              <a:cs typeface="Lato" panose="020F0502020204030203" pitchFamily="34" charset="0"/>
            </a:endParaRPr>
          </a:p>
          <a:p>
            <a:pPr lvl="0"/>
            <a:r>
              <a:rPr lang="en-ZA" sz="1800" dirty="0">
                <a:solidFill>
                  <a:schemeClr val="bg1"/>
                </a:solidFill>
                <a:latin typeface="Lato" panose="020F0502020204030203" pitchFamily="34" charset="0"/>
                <a:ea typeface="Lato" panose="020F0502020204030203" pitchFamily="34" charset="0"/>
                <a:cs typeface="Lato" panose="020F0502020204030203" pitchFamily="34" charset="0"/>
              </a:rPr>
              <a:t>Email - a primary attack vector</a:t>
            </a:r>
          </a:p>
          <a:p>
            <a:pPr lvl="0"/>
            <a:endParaRPr lang="en-ZA" sz="1800" dirty="0">
              <a:solidFill>
                <a:schemeClr val="bg1"/>
              </a:solidFill>
              <a:latin typeface="Lato" panose="020F0502020204030203" pitchFamily="34" charset="0"/>
              <a:ea typeface="Lato" panose="020F0502020204030203" pitchFamily="34" charset="0"/>
              <a:cs typeface="Lato" panose="020F0502020204030203" pitchFamily="34" charset="0"/>
            </a:endParaRPr>
          </a:p>
          <a:p>
            <a:pPr lvl="0"/>
            <a:r>
              <a:rPr lang="en-ZA" sz="1800" dirty="0">
                <a:solidFill>
                  <a:schemeClr val="bg1"/>
                </a:solidFill>
                <a:latin typeface="Lato" panose="020F0502020204030203" pitchFamily="34" charset="0"/>
                <a:ea typeface="Lato" panose="020F0502020204030203" pitchFamily="34" charset="0"/>
                <a:cs typeface="Lato" panose="020F0502020204030203" pitchFamily="34" charset="0"/>
              </a:rPr>
              <a:t>Compliance risk increases (POPIA, JS, HPCSA)</a:t>
            </a:r>
          </a:p>
          <a:p>
            <a:pPr lvl="0"/>
            <a:endParaRPr lang="en-ZA" sz="1800" dirty="0">
              <a:solidFill>
                <a:schemeClr val="bg1"/>
              </a:solidFill>
              <a:latin typeface="Lato" panose="020F0502020204030203" pitchFamily="34" charset="0"/>
              <a:ea typeface="Lato" panose="020F0502020204030203" pitchFamily="34" charset="0"/>
              <a:cs typeface="Lato" panose="020F0502020204030203" pitchFamily="34" charset="0"/>
            </a:endParaRPr>
          </a:p>
          <a:p>
            <a:pPr lvl="0"/>
            <a:r>
              <a:rPr lang="en-ZA" sz="1800" dirty="0">
                <a:solidFill>
                  <a:schemeClr val="bg1"/>
                </a:solidFill>
                <a:latin typeface="Lato" panose="020F0502020204030203" pitchFamily="34" charset="0"/>
                <a:ea typeface="Lato" panose="020F0502020204030203" pitchFamily="34" charset="0"/>
                <a:cs typeface="Lato" panose="020F0502020204030203" pitchFamily="34" charset="0"/>
              </a:rPr>
              <a:t>We (MSP) blamed after incidents</a:t>
            </a:r>
          </a:p>
          <a:p>
            <a:pPr lvl="0"/>
            <a:endParaRPr lang="en-ZA" sz="1800" dirty="0">
              <a:solidFill>
                <a:schemeClr val="bg1"/>
              </a:solidFill>
              <a:latin typeface="Lato" panose="020F0502020204030203" pitchFamily="34" charset="0"/>
              <a:ea typeface="Lato" panose="020F0502020204030203" pitchFamily="34" charset="0"/>
              <a:cs typeface="Lato" panose="020F0502020204030203" pitchFamily="34" charset="0"/>
            </a:endParaRPr>
          </a:p>
          <a:p>
            <a:pPr lvl="0"/>
            <a:r>
              <a:rPr lang="en-ZA" sz="1800" dirty="0">
                <a:solidFill>
                  <a:schemeClr val="bg1"/>
                </a:solidFill>
                <a:latin typeface="Lato" panose="020F0502020204030203" pitchFamily="34" charset="0"/>
                <a:ea typeface="Lato" panose="020F0502020204030203" pitchFamily="34" charset="0"/>
                <a:cs typeface="Lato" panose="020F0502020204030203" pitchFamily="34" charset="0"/>
              </a:rPr>
              <a:t>Reactive firefighting, we never get ahead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 calcmode="lin" valueType="num">
                                      <p:cBhvr additive="base">
                                        <p:cTn id="1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 calcmode="lin" valueType="num">
                                      <p:cBhvr additive="base">
                                        <p:cTn id="1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6" end="6"/>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anim calcmode="lin" valueType="num">
                                      <p:cBhvr additive="base">
                                        <p:cTn id="23"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8" end="8"/>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anim calcmode="lin" valueType="num">
                                      <p:cBhvr additive="base">
                                        <p:cTn id="27"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10" end="10"/>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anim calcmode="lin" valueType="num">
                                      <p:cBhvr additive="base">
                                        <p:cTn id="31"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12" end="12"/>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
                                            <p:txEl>
                                              <p:pRg st="14" end="14"/>
                                            </p:txEl>
                                          </p:spTgt>
                                        </p:tgtEl>
                                        <p:attrNameLst>
                                          <p:attrName>style.visibility</p:attrName>
                                        </p:attrNameLst>
                                      </p:cBhvr>
                                      <p:to>
                                        <p:strVal val="visible"/>
                                      </p:to>
                                    </p:set>
                                    <p:anim calcmode="lin" valueType="num">
                                      <p:cBhvr additive="base">
                                        <p:cTn id="35" dur="500" fill="hold"/>
                                        <p:tgtEl>
                                          <p:spTgt spid="3">
                                            <p:txEl>
                                              <p:pRg st="14" end="14"/>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14" end="1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dirty="0"/>
              <a:t>What’s Included</a:t>
            </a:r>
            <a:r>
              <a:rPr lang="en-ZA" dirty="0"/>
              <a:t>?</a:t>
            </a:r>
            <a:endParaRPr dirty="0"/>
          </a:p>
        </p:txBody>
      </p:sp>
      <p:sp>
        <p:nvSpPr>
          <p:cNvPr id="3" name="Content Placeholder 2"/>
          <p:cNvSpPr>
            <a:spLocks noGrp="1"/>
          </p:cNvSpPr>
          <p:nvPr>
            <p:ph idx="1"/>
          </p:nvPr>
        </p:nvSpPr>
        <p:spPr>
          <a:xfrm>
            <a:off x="1069291" y="1089515"/>
            <a:ext cx="4399280" cy="4712109"/>
          </a:xfrm>
        </p:spPr>
        <p:txBody>
          <a:bodyPr/>
          <a:lstStyle/>
          <a:p>
            <a:pPr>
              <a:buFont typeface="Wingdings" panose="05000000000000000000" pitchFamily="2" charset="2"/>
              <a:buChar char="ü"/>
            </a:pPr>
            <a:r>
              <a:rPr lang="en-ZA" b="1" dirty="0">
                <a:solidFill>
                  <a:srgbClr val="00B050"/>
                </a:solidFill>
              </a:rPr>
              <a:t>50+ Controls Checked</a:t>
            </a:r>
          </a:p>
          <a:p>
            <a:pPr lvl="1"/>
            <a:r>
              <a:rPr dirty="0"/>
              <a:t>Encryption, Secure Email, MFA, Phishing Protection</a:t>
            </a:r>
            <a:r>
              <a:rPr lang="en-ZA" dirty="0"/>
              <a:t>, Dark Web Monitoring, etc</a:t>
            </a:r>
          </a:p>
          <a:p>
            <a:pPr lvl="1"/>
            <a:endParaRPr lang="en-ZA" dirty="0"/>
          </a:p>
          <a:p>
            <a:endParaRPr dirty="0"/>
          </a:p>
        </p:txBody>
      </p:sp>
      <p:graphicFrame>
        <p:nvGraphicFramePr>
          <p:cNvPr id="4" name="Table 4">
            <a:extLst>
              <a:ext uri="{FF2B5EF4-FFF2-40B4-BE49-F238E27FC236}">
                <a16:creationId xmlns:a16="http://schemas.microsoft.com/office/drawing/2014/main" id="{447B6B46-F3BE-46B7-E547-710A4B070B6D}"/>
              </a:ext>
            </a:extLst>
          </p:cNvPr>
          <p:cNvGraphicFramePr>
            <a:graphicFrameLocks/>
          </p:cNvGraphicFramePr>
          <p:nvPr>
            <p:extLst>
              <p:ext uri="{D42A27DB-BD31-4B8C-83A1-F6EECF244321}">
                <p14:modId xmlns:p14="http://schemas.microsoft.com/office/powerpoint/2010/main" val="2533285247"/>
              </p:ext>
            </p:extLst>
          </p:nvPr>
        </p:nvGraphicFramePr>
        <p:xfrm>
          <a:off x="5468571" y="111760"/>
          <a:ext cx="6438949" cy="5965233"/>
        </p:xfrm>
        <a:graphic>
          <a:graphicData uri="http://schemas.openxmlformats.org/drawingml/2006/table">
            <a:tbl>
              <a:tblPr firstRow="1" bandRow="1">
                <a:tableStyleId>{5C22544A-7EE6-4342-B048-85BDC9FD1C3A}</a:tableStyleId>
              </a:tblPr>
              <a:tblGrid>
                <a:gridCol w="4828083">
                  <a:extLst>
                    <a:ext uri="{9D8B030D-6E8A-4147-A177-3AD203B41FA5}">
                      <a16:colId xmlns:a16="http://schemas.microsoft.com/office/drawing/2014/main" val="3917816691"/>
                    </a:ext>
                  </a:extLst>
                </a:gridCol>
                <a:gridCol w="1610866">
                  <a:extLst>
                    <a:ext uri="{9D8B030D-6E8A-4147-A177-3AD203B41FA5}">
                      <a16:colId xmlns:a16="http://schemas.microsoft.com/office/drawing/2014/main" val="423551376"/>
                    </a:ext>
                  </a:extLst>
                </a:gridCol>
              </a:tblGrid>
              <a:tr h="567633">
                <a:tc>
                  <a:txBody>
                    <a:bodyPr/>
                    <a:lstStyle/>
                    <a:p>
                      <a:pPr algn="ctr"/>
                      <a:endParaRPr lang="en-ZA" sz="1800" noProof="0" dirty="0"/>
                    </a:p>
                  </a:txBody>
                  <a:tcPr marL="51435" marR="51435" marT="25718" marB="25718" anchor="ctr">
                    <a:solidFill>
                      <a:schemeClr val="tx1"/>
                    </a:solidFill>
                  </a:tcPr>
                </a:tc>
                <a:tc>
                  <a:txBody>
                    <a:bodyPr/>
                    <a:lstStyle/>
                    <a:p>
                      <a:pPr algn="ctr"/>
                      <a:r>
                        <a:rPr lang="en-ZA" sz="1600" b="0" noProof="0" dirty="0" err="1">
                          <a:solidFill>
                            <a:srgbClr val="FF0000"/>
                          </a:solidFill>
                        </a:rPr>
                        <a:t>ComplianceSuite</a:t>
                      </a:r>
                      <a:endParaRPr lang="en-ZA" sz="1600" b="0" noProof="0" dirty="0">
                        <a:solidFill>
                          <a:srgbClr val="FF0000"/>
                        </a:solidFill>
                      </a:endParaRPr>
                    </a:p>
                  </a:txBody>
                  <a:tcPr marL="51435" marR="51435" marT="25718" marB="25718" anchor="ctr">
                    <a:solidFill>
                      <a:schemeClr val="tx1"/>
                    </a:solidFill>
                  </a:tcPr>
                </a:tc>
                <a:extLst>
                  <a:ext uri="{0D108BD9-81ED-4DB2-BD59-A6C34878D82A}">
                    <a16:rowId xmlns:a16="http://schemas.microsoft.com/office/drawing/2014/main" val="3697594919"/>
                  </a:ext>
                </a:extLst>
              </a:tr>
              <a:tr h="449800">
                <a:tc>
                  <a:txBody>
                    <a:bodyPr/>
                    <a:lstStyle/>
                    <a:p>
                      <a:r>
                        <a:rPr lang="en-ZA" sz="1400" b="1" noProof="0" dirty="0">
                          <a:solidFill>
                            <a:schemeClr val="bg1"/>
                          </a:solidFill>
                          <a:latin typeface="Arial Narrow" panose="020B0606020202030204" pitchFamily="34" charset="0"/>
                        </a:rPr>
                        <a:t>Full Device Encryption</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1">
                        <a:lumMod val="75000"/>
                      </a:schemeClr>
                    </a:solidFill>
                  </a:tcPr>
                </a:tc>
                <a:extLst>
                  <a:ext uri="{0D108BD9-81ED-4DB2-BD59-A6C34878D82A}">
                    <a16:rowId xmlns:a16="http://schemas.microsoft.com/office/drawing/2014/main" val="1306138346"/>
                  </a:ext>
                </a:extLst>
              </a:tr>
              <a:tr h="449800">
                <a:tc>
                  <a:txBody>
                    <a:bodyPr/>
                    <a:lstStyle/>
                    <a:p>
                      <a:r>
                        <a:rPr lang="en-ZA" sz="1400" b="1" noProof="0" dirty="0">
                          <a:solidFill>
                            <a:schemeClr val="bg1"/>
                          </a:solidFill>
                          <a:latin typeface="Arial Narrow" panose="020B0606020202030204" pitchFamily="34" charset="0"/>
                        </a:rPr>
                        <a:t>Remote Lock / Kill / Locate</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2">
                        <a:lumMod val="20000"/>
                        <a:lumOff val="80000"/>
                      </a:schemeClr>
                    </a:solidFill>
                  </a:tcPr>
                </a:tc>
                <a:extLst>
                  <a:ext uri="{0D108BD9-81ED-4DB2-BD59-A6C34878D82A}">
                    <a16:rowId xmlns:a16="http://schemas.microsoft.com/office/drawing/2014/main" val="128596676"/>
                  </a:ext>
                </a:extLst>
              </a:tr>
              <a:tr h="449800">
                <a:tc>
                  <a:txBody>
                    <a:bodyPr/>
                    <a:lstStyle/>
                    <a:p>
                      <a:r>
                        <a:rPr lang="en-ZA" sz="1400" b="1" noProof="0" dirty="0" err="1">
                          <a:solidFill>
                            <a:schemeClr val="bg1"/>
                          </a:solidFill>
                          <a:latin typeface="Arial Narrow" panose="020B0606020202030204" pitchFamily="34" charset="0"/>
                        </a:rPr>
                        <a:t>RiskResponders</a:t>
                      </a:r>
                      <a:r>
                        <a:rPr lang="en-ZA" sz="1400" b="1" baseline="30000" noProof="0" dirty="0">
                          <a:solidFill>
                            <a:schemeClr val="bg1"/>
                          </a:solidFill>
                          <a:latin typeface="Arial Narrow" panose="020B0606020202030204" pitchFamily="34" charset="0"/>
                        </a:rPr>
                        <a:t>®  </a:t>
                      </a:r>
                      <a:r>
                        <a:rPr lang="en-ZA" sz="1400" b="1" noProof="0" dirty="0">
                          <a:solidFill>
                            <a:schemeClr val="bg1"/>
                          </a:solidFill>
                          <a:latin typeface="Arial Narrow" panose="020B0606020202030204" pitchFamily="34" charset="0"/>
                        </a:rPr>
                        <a:t>for Automatic &amp; Off-Network Protections </a:t>
                      </a:r>
                      <a:r>
                        <a:rPr lang="en-ZA" sz="1400" b="1" noProof="0" dirty="0">
                          <a:solidFill>
                            <a:srgbClr val="FF0000"/>
                          </a:solidFill>
                          <a:latin typeface="Arial Narrow" panose="020B0606020202030204" pitchFamily="34" charset="0"/>
                        </a:rPr>
                        <a:t>+</a:t>
                      </a:r>
                      <a:r>
                        <a:rPr lang="en-ZA" sz="1400" b="1" noProof="0" dirty="0">
                          <a:solidFill>
                            <a:schemeClr val="bg1"/>
                          </a:solidFill>
                          <a:latin typeface="Arial Narrow" panose="020B0606020202030204" pitchFamily="34" charset="0"/>
                        </a:rPr>
                        <a:t> MFA</a:t>
                      </a:r>
                      <a:endParaRPr lang="en-ZA" sz="1400" b="1" baseline="30000" noProof="0" dirty="0">
                        <a:solidFill>
                          <a:schemeClr val="bg1"/>
                        </a:solidFill>
                        <a:latin typeface="Arial Narrow" panose="020B0606020202030204" pitchFamily="34" charset="0"/>
                      </a:endParaRP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1">
                        <a:lumMod val="75000"/>
                      </a:schemeClr>
                    </a:solidFill>
                  </a:tcPr>
                </a:tc>
                <a:extLst>
                  <a:ext uri="{0D108BD9-81ED-4DB2-BD59-A6C34878D82A}">
                    <a16:rowId xmlns:a16="http://schemas.microsoft.com/office/drawing/2014/main" val="1576868487"/>
                  </a:ext>
                </a:extLst>
              </a:tr>
              <a:tr h="449800">
                <a:tc>
                  <a:txBody>
                    <a:bodyPr/>
                    <a:lstStyle/>
                    <a:p>
                      <a:r>
                        <a:rPr lang="en-ZA" sz="1400" b="1" noProof="0" dirty="0">
                          <a:solidFill>
                            <a:schemeClr val="bg1"/>
                          </a:solidFill>
                          <a:latin typeface="Arial Narrow" panose="020B0606020202030204" pitchFamily="34" charset="0"/>
                        </a:rPr>
                        <a:t>Access Controls, USB Port Blocking &amp; M365/Google MFA Analysis</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2">
                        <a:lumMod val="20000"/>
                        <a:lumOff val="80000"/>
                      </a:schemeClr>
                    </a:solidFill>
                  </a:tcPr>
                </a:tc>
                <a:extLst>
                  <a:ext uri="{0D108BD9-81ED-4DB2-BD59-A6C34878D82A}">
                    <a16:rowId xmlns:a16="http://schemas.microsoft.com/office/drawing/2014/main" val="707647196"/>
                  </a:ext>
                </a:extLst>
              </a:tr>
              <a:tr h="4498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sz="1400" b="1" noProof="0" dirty="0">
                          <a:solidFill>
                            <a:srgbClr val="FF0000"/>
                          </a:solidFill>
                          <a:latin typeface="Arial Narrow" panose="020B0606020202030204" pitchFamily="34" charset="0"/>
                        </a:rPr>
                        <a:t>*</a:t>
                      </a:r>
                      <a:r>
                        <a:rPr lang="en-ZA" sz="1400" b="1" noProof="0" dirty="0">
                          <a:solidFill>
                            <a:schemeClr val="bg1"/>
                          </a:solidFill>
                          <a:latin typeface="Arial Narrow" panose="020B0606020202030204" pitchFamily="34" charset="0"/>
                        </a:rPr>
                        <a:t>Secure </a:t>
                      </a:r>
                      <a:r>
                        <a:rPr lang="en-ZA" sz="1400" b="1" noProof="0" dirty="0">
                          <a:solidFill>
                            <a:srgbClr val="FF0000"/>
                          </a:solidFill>
                          <a:latin typeface="Arial Narrow" panose="020B0606020202030204" pitchFamily="34" charset="0"/>
                        </a:rPr>
                        <a:t>PDF </a:t>
                      </a:r>
                      <a:r>
                        <a:rPr lang="en-ZA" sz="1400" b="1" noProof="0" dirty="0">
                          <a:solidFill>
                            <a:schemeClr val="bg1"/>
                          </a:solidFill>
                          <a:latin typeface="Arial Narrow" panose="020B0606020202030204" pitchFamily="34" charset="0"/>
                        </a:rPr>
                        <a:t>Email Encryption + Check</a:t>
                      </a:r>
                      <a:r>
                        <a:rPr lang="en-ZA" sz="1400" b="1" noProof="0" dirty="0">
                          <a:solidFill>
                            <a:srgbClr val="FF0000"/>
                          </a:solidFill>
                          <a:latin typeface="Arial Narrow" panose="020B0606020202030204" pitchFamily="34" charset="0"/>
                        </a:rPr>
                        <a:t>4</a:t>
                      </a:r>
                      <a:r>
                        <a:rPr lang="en-ZA" sz="1400" b="1" noProof="0" dirty="0">
                          <a:solidFill>
                            <a:schemeClr val="bg1"/>
                          </a:solidFill>
                          <a:latin typeface="Arial Narrow" panose="020B0606020202030204" pitchFamily="34" charset="0"/>
                        </a:rPr>
                        <a:t>Phish</a:t>
                      </a:r>
                      <a:r>
                        <a:rPr lang="en-ZA" sz="1400" b="0" baseline="30000" noProof="0" dirty="0">
                          <a:solidFill>
                            <a:schemeClr val="bg1"/>
                          </a:solidFill>
                          <a:latin typeface="Arial Narrow" panose="020B0606020202030204" pitchFamily="34" charset="0"/>
                        </a:rPr>
                        <a:t>™</a:t>
                      </a:r>
                      <a:r>
                        <a:rPr lang="en-ZA" sz="1400" b="0" noProof="0" dirty="0">
                          <a:solidFill>
                            <a:schemeClr val="bg1"/>
                          </a:solidFill>
                          <a:latin typeface="Arial Narrow" panose="020B0606020202030204" pitchFamily="34" charset="0"/>
                        </a:rPr>
                        <a:t> </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1">
                        <a:lumMod val="75000"/>
                      </a:schemeClr>
                    </a:solidFill>
                  </a:tcPr>
                </a:tc>
                <a:extLst>
                  <a:ext uri="{0D108BD9-81ED-4DB2-BD59-A6C34878D82A}">
                    <a16:rowId xmlns:a16="http://schemas.microsoft.com/office/drawing/2014/main" val="3392910652"/>
                  </a:ext>
                </a:extLst>
              </a:tr>
              <a:tr h="4498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sz="1400" b="1" noProof="0" dirty="0">
                          <a:solidFill>
                            <a:schemeClr val="bg1"/>
                          </a:solidFill>
                          <a:latin typeface="Arial Narrow" panose="020B0606020202030204" pitchFamily="34" charset="0"/>
                        </a:rPr>
                        <a:t>SendGuard365 Lite for Users to confirm recipients when emailing</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2">
                        <a:lumMod val="20000"/>
                        <a:lumOff val="80000"/>
                      </a:schemeClr>
                    </a:solidFill>
                  </a:tcPr>
                </a:tc>
                <a:extLst>
                  <a:ext uri="{0D108BD9-81ED-4DB2-BD59-A6C34878D82A}">
                    <a16:rowId xmlns:a16="http://schemas.microsoft.com/office/drawing/2014/main" val="2784257796"/>
                  </a:ext>
                </a:extLst>
              </a:tr>
              <a:tr h="4498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sz="1400" b="1" noProof="0" dirty="0">
                          <a:solidFill>
                            <a:schemeClr val="bg1"/>
                          </a:solidFill>
                          <a:latin typeface="Arial Narrow" panose="020B0606020202030204" pitchFamily="34" charset="0"/>
                        </a:rPr>
                        <a:t>Cybersecurity Awareness Training </a:t>
                      </a:r>
                      <a:r>
                        <a:rPr lang="en-ZA" sz="1400" b="1" noProof="0" dirty="0">
                          <a:solidFill>
                            <a:srgbClr val="FF0000"/>
                          </a:solidFill>
                          <a:latin typeface="Arial Narrow" panose="020B0606020202030204" pitchFamily="34" charset="0"/>
                        </a:rPr>
                        <a:t>+</a:t>
                      </a:r>
                      <a:r>
                        <a:rPr lang="en-ZA" sz="1400" b="1" noProof="0" dirty="0">
                          <a:solidFill>
                            <a:schemeClr val="bg1"/>
                          </a:solidFill>
                          <a:latin typeface="Arial Narrow" panose="020B0606020202030204" pitchFamily="34" charset="0"/>
                        </a:rPr>
                        <a:t> Dark Web Monitoring</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1">
                        <a:lumMod val="75000"/>
                      </a:schemeClr>
                    </a:solidFill>
                  </a:tcPr>
                </a:tc>
                <a:extLst>
                  <a:ext uri="{0D108BD9-81ED-4DB2-BD59-A6C34878D82A}">
                    <a16:rowId xmlns:a16="http://schemas.microsoft.com/office/drawing/2014/main" val="1176546583"/>
                  </a:ext>
                </a:extLst>
              </a:tr>
              <a:tr h="4498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sz="1400" b="1" noProof="0" dirty="0">
                          <a:solidFill>
                            <a:schemeClr val="bg1"/>
                          </a:solidFill>
                          <a:latin typeface="Arial Narrow" panose="020B0606020202030204" pitchFamily="34" charset="0"/>
                        </a:rPr>
                        <a:t>Vulnerability Assessments &amp; Attack Surface Monitoring </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2">
                        <a:lumMod val="20000"/>
                        <a:lumOff val="80000"/>
                      </a:schemeClr>
                    </a:solidFill>
                  </a:tcPr>
                </a:tc>
                <a:extLst>
                  <a:ext uri="{0D108BD9-81ED-4DB2-BD59-A6C34878D82A}">
                    <a16:rowId xmlns:a16="http://schemas.microsoft.com/office/drawing/2014/main" val="4107963988"/>
                  </a:ext>
                </a:extLst>
              </a:tr>
              <a:tr h="4498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sz="1400" b="1" noProof="0" dirty="0">
                          <a:solidFill>
                            <a:schemeClr val="bg1"/>
                          </a:solidFill>
                          <a:latin typeface="Arial Narrow" panose="020B0606020202030204" pitchFamily="34" charset="0"/>
                        </a:rPr>
                        <a:t>Data Protection </a:t>
                      </a:r>
                      <a:r>
                        <a:rPr lang="en-ZA" sz="1400" b="1" noProof="0">
                          <a:solidFill>
                            <a:schemeClr val="bg1"/>
                          </a:solidFill>
                          <a:latin typeface="Arial Narrow" panose="020B0606020202030204" pitchFamily="34" charset="0"/>
                        </a:rPr>
                        <a:t>Compliance Toolkit </a:t>
                      </a:r>
                      <a:r>
                        <a:rPr lang="en-ZA" sz="1400" b="1" noProof="0" dirty="0">
                          <a:solidFill>
                            <a:srgbClr val="FF0000"/>
                          </a:solidFill>
                          <a:latin typeface="Arial Narrow" panose="020B0606020202030204" pitchFamily="34" charset="0"/>
                        </a:rPr>
                        <a:t>+</a:t>
                      </a:r>
                      <a:r>
                        <a:rPr lang="en-ZA" sz="1400" b="1" noProof="0" dirty="0">
                          <a:solidFill>
                            <a:schemeClr val="bg1"/>
                          </a:solidFill>
                          <a:latin typeface="Arial Narrow" panose="020B0606020202030204" pitchFamily="34" charset="0"/>
                        </a:rPr>
                        <a:t> </a:t>
                      </a:r>
                      <a:r>
                        <a:rPr lang="en-ZA" sz="1400" b="1" noProof="0" dirty="0" err="1">
                          <a:solidFill>
                            <a:schemeClr val="bg1"/>
                          </a:solidFill>
                          <a:latin typeface="Arial Narrow" panose="020B0606020202030204" pitchFamily="34" charset="0"/>
                        </a:rPr>
                        <a:t>ComplianceKate</a:t>
                      </a:r>
                      <a:r>
                        <a:rPr lang="en-ZA" sz="1400" b="1" baseline="30000" noProof="0" dirty="0">
                          <a:solidFill>
                            <a:schemeClr val="bg1"/>
                          </a:solidFill>
                          <a:latin typeface="Arial Narrow" panose="020B0606020202030204" pitchFamily="34" charset="0"/>
                        </a:rPr>
                        <a:t>® </a:t>
                      </a:r>
                      <a:r>
                        <a:rPr lang="en-ZA" sz="1400" b="1" noProof="0" dirty="0">
                          <a:solidFill>
                            <a:schemeClr val="bg1"/>
                          </a:solidFill>
                          <a:latin typeface="Arial Narrow" panose="020B0606020202030204" pitchFamily="34" charset="0"/>
                        </a:rPr>
                        <a:t>AI Assistant</a:t>
                      </a:r>
                      <a:endParaRPr lang="en-ZA" sz="1400" b="1" baseline="30000" noProof="0" dirty="0">
                        <a:solidFill>
                          <a:schemeClr val="bg1"/>
                        </a:solidFill>
                        <a:latin typeface="Arial Narrow" panose="020B0606020202030204" pitchFamily="34" charset="0"/>
                      </a:endParaRP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1">
                        <a:lumMod val="75000"/>
                      </a:schemeClr>
                    </a:solidFill>
                  </a:tcPr>
                </a:tc>
                <a:extLst>
                  <a:ext uri="{0D108BD9-81ED-4DB2-BD59-A6C34878D82A}">
                    <a16:rowId xmlns:a16="http://schemas.microsoft.com/office/drawing/2014/main" val="71440961"/>
                  </a:ext>
                </a:extLst>
              </a:tr>
              <a:tr h="449800">
                <a:tc>
                  <a:txBody>
                    <a:bodyPr/>
                    <a:lstStyle/>
                    <a:p>
                      <a:r>
                        <a:rPr lang="en-ZA" sz="1400" b="1" noProof="0">
                          <a:solidFill>
                            <a:schemeClr val="bg1"/>
                          </a:solidFill>
                          <a:latin typeface="Arial Narrow" panose="020B0606020202030204" pitchFamily="34" charset="0"/>
                        </a:rPr>
                        <a:t>ComplianceEZ</a:t>
                      </a:r>
                      <a:r>
                        <a:rPr lang="en-ZA" sz="1400" b="1" baseline="30000" noProof="0">
                          <a:solidFill>
                            <a:schemeClr val="bg1"/>
                          </a:solidFill>
                          <a:latin typeface="Arial Narrow" panose="020B0606020202030204" pitchFamily="34" charset="0"/>
                        </a:rPr>
                        <a:t>®</a:t>
                      </a:r>
                      <a:r>
                        <a:rPr lang="en-ZA" sz="1400" b="1" noProof="0">
                          <a:solidFill>
                            <a:schemeClr val="bg1"/>
                          </a:solidFill>
                          <a:latin typeface="Arial Narrow" panose="020B0606020202030204" pitchFamily="34" charset="0"/>
                        </a:rPr>
                        <a:t> </a:t>
                      </a:r>
                      <a:r>
                        <a:rPr lang="en-ZA" sz="1400" b="1" noProof="0" dirty="0">
                          <a:solidFill>
                            <a:schemeClr val="bg1"/>
                          </a:solidFill>
                          <a:latin typeface="Arial Narrow" panose="020B0606020202030204" pitchFamily="34" charset="0"/>
                        </a:rPr>
                        <a:t>for NIST / CIS / ISO27001 CSF Assessment</a:t>
                      </a:r>
                      <a:endParaRPr lang="en-ZA" sz="1400" b="1" noProof="0" dirty="0">
                        <a:solidFill>
                          <a:srgbClr val="FF0000"/>
                        </a:solidFill>
                        <a:latin typeface="Arial Narrow" panose="020B0606020202030204" pitchFamily="34" charset="0"/>
                      </a:endParaRP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2">
                        <a:lumMod val="20000"/>
                        <a:lumOff val="80000"/>
                      </a:schemeClr>
                    </a:solidFill>
                  </a:tcPr>
                </a:tc>
                <a:extLst>
                  <a:ext uri="{0D108BD9-81ED-4DB2-BD59-A6C34878D82A}">
                    <a16:rowId xmlns:a16="http://schemas.microsoft.com/office/drawing/2014/main" val="30583990"/>
                  </a:ext>
                </a:extLst>
              </a:tr>
              <a:tr h="449800">
                <a:tc>
                  <a:txBody>
                    <a:bodyPr/>
                    <a:lstStyle/>
                    <a:p>
                      <a:r>
                        <a:rPr lang="en-ZA" sz="1400" b="1" noProof="0" dirty="0">
                          <a:solidFill>
                            <a:schemeClr val="bg1"/>
                          </a:solidFill>
                          <a:latin typeface="Arial Narrow" panose="020B0606020202030204" pitchFamily="34" charset="0"/>
                        </a:rPr>
                        <a:t>Managed DMARC &amp; MTA-STS for Email Security Compliance</a:t>
                      </a:r>
                      <a:endParaRPr lang="en-ZA" sz="1400" b="1" noProof="0" dirty="0">
                        <a:solidFill>
                          <a:srgbClr val="FF0000"/>
                        </a:solidFill>
                        <a:latin typeface="Arial Narrow" panose="020B0606020202030204" pitchFamily="34" charset="0"/>
                      </a:endParaRP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1">
                        <a:lumMod val="75000"/>
                      </a:schemeClr>
                    </a:solidFill>
                  </a:tcPr>
                </a:tc>
                <a:extLst>
                  <a:ext uri="{0D108BD9-81ED-4DB2-BD59-A6C34878D82A}">
                    <a16:rowId xmlns:a16="http://schemas.microsoft.com/office/drawing/2014/main" val="2571464071"/>
                  </a:ext>
                </a:extLst>
              </a:tr>
              <a:tr h="4498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sz="1400" b="1" noProof="0" dirty="0">
                          <a:solidFill>
                            <a:srgbClr val="FF0000"/>
                          </a:solidFill>
                          <a:latin typeface="Arial Narrow" panose="020B0606020202030204" pitchFamily="34" charset="0"/>
                        </a:rPr>
                        <a:t>**</a:t>
                      </a:r>
                      <a:r>
                        <a:rPr lang="en-ZA" sz="1400" b="1" noProof="0" dirty="0">
                          <a:solidFill>
                            <a:schemeClr val="bg1"/>
                          </a:solidFill>
                          <a:latin typeface="Arial Narrow" panose="020B0606020202030204" pitchFamily="34" charset="0"/>
                        </a:rPr>
                        <a:t>R1M Cyber Warranty</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2">
                        <a:lumMod val="20000"/>
                        <a:lumOff val="80000"/>
                      </a:schemeClr>
                    </a:solidFill>
                  </a:tcPr>
                </a:tc>
                <a:extLst>
                  <a:ext uri="{0D108BD9-81ED-4DB2-BD59-A6C34878D82A}">
                    <a16:rowId xmlns:a16="http://schemas.microsoft.com/office/drawing/2014/main" val="1926943523"/>
                  </a:ext>
                </a:extLst>
              </a:tr>
            </a:tbl>
          </a:graphicData>
        </a:graphic>
      </p:graphicFrame>
      <p:sp>
        <p:nvSpPr>
          <p:cNvPr id="5" name="TextBox 4">
            <a:extLst>
              <a:ext uri="{FF2B5EF4-FFF2-40B4-BE49-F238E27FC236}">
                <a16:creationId xmlns:a16="http://schemas.microsoft.com/office/drawing/2014/main" id="{E672FCBC-D525-4415-C895-3B4A2FC73437}"/>
              </a:ext>
            </a:extLst>
          </p:cNvPr>
          <p:cNvSpPr txBox="1"/>
          <p:nvPr/>
        </p:nvSpPr>
        <p:spPr>
          <a:xfrm>
            <a:off x="5468571" y="6076993"/>
            <a:ext cx="4925875" cy="215444"/>
          </a:xfrm>
          <a:prstGeom prst="rect">
            <a:avLst/>
          </a:prstGeom>
          <a:noFill/>
        </p:spPr>
        <p:txBody>
          <a:bodyPr wrap="square" rtlCol="0" anchor="ctr">
            <a:spAutoFit/>
          </a:bodyPr>
          <a:lstStyle/>
          <a:p>
            <a:pPr lvl="0">
              <a:defRPr/>
            </a:pPr>
            <a:r>
              <a:rPr lang="en-ZA" sz="800" b="1" dirty="0">
                <a:solidFill>
                  <a:srgbClr val="FF0000"/>
                </a:solidFill>
                <a:latin typeface="Arial Narrow" panose="020B0606020202030204" pitchFamily="34" charset="0"/>
              </a:rPr>
              <a:t>*</a:t>
            </a:r>
            <a:r>
              <a:rPr lang="en-ZA" sz="800" dirty="0">
                <a:solidFill>
                  <a:schemeClr val="bg2">
                    <a:lumMod val="50000"/>
                  </a:schemeClr>
                </a:solidFill>
                <a:latin typeface="Arial Narrow" panose="020B0606020202030204" pitchFamily="34" charset="0"/>
              </a:rPr>
              <a:t> COM Addin for Microsoft Classic Outlook on Windows PC. </a:t>
            </a:r>
            <a:r>
              <a:rPr kumimoji="0" lang="en-ZA" sz="800" b="1" i="0" u="none" strike="noStrike" kern="1200" cap="none" spc="0" normalizeH="0" baseline="0" noProof="0" dirty="0">
                <a:ln>
                  <a:noFill/>
                </a:ln>
                <a:solidFill>
                  <a:srgbClr val="FF0000"/>
                </a:solidFill>
                <a:effectLst/>
                <a:uLnTx/>
                <a:uFillTx/>
                <a:latin typeface="Arial Narrow" panose="020B0606020202030204" pitchFamily="34" charset="0"/>
              </a:rPr>
              <a:t>**</a:t>
            </a:r>
            <a:r>
              <a:rPr kumimoji="0" lang="en-ZA" sz="800" b="0" i="0" u="none" strike="noStrike" kern="1200" cap="none" spc="0" normalizeH="0" baseline="0" noProof="0" dirty="0">
                <a:ln>
                  <a:noFill/>
                </a:ln>
                <a:solidFill>
                  <a:schemeClr val="bg2">
                    <a:lumMod val="50000"/>
                  </a:schemeClr>
                </a:solidFill>
                <a:effectLst/>
                <a:uLnTx/>
                <a:uFillTx/>
                <a:latin typeface="Arial Narrow" panose="020B0606020202030204" pitchFamily="34" charset="0"/>
              </a:rPr>
              <a:t> Cyber Warranty only applies to SMEs domiciled in South Africa.</a:t>
            </a:r>
          </a:p>
        </p:txBody>
      </p:sp>
      <p:grpSp>
        <p:nvGrpSpPr>
          <p:cNvPr id="20" name="Group 33">
            <a:extLst>
              <a:ext uri="{FF2B5EF4-FFF2-40B4-BE49-F238E27FC236}">
                <a16:creationId xmlns:a16="http://schemas.microsoft.com/office/drawing/2014/main" id="{8CA87D98-C25B-3E28-8EF9-AC3E38FDDED5}"/>
              </a:ext>
            </a:extLst>
          </p:cNvPr>
          <p:cNvGrpSpPr/>
          <p:nvPr/>
        </p:nvGrpSpPr>
        <p:grpSpPr>
          <a:xfrm>
            <a:off x="-303603" y="2886179"/>
            <a:ext cx="3171711" cy="3406258"/>
            <a:chOff x="0" y="-131624"/>
            <a:chExt cx="4228949" cy="4337575"/>
          </a:xfrm>
        </p:grpSpPr>
        <p:grpSp>
          <p:nvGrpSpPr>
            <p:cNvPr id="21" name="Group 34">
              <a:extLst>
                <a:ext uri="{FF2B5EF4-FFF2-40B4-BE49-F238E27FC236}">
                  <a16:creationId xmlns:a16="http://schemas.microsoft.com/office/drawing/2014/main" id="{EC5F4351-9249-B054-166D-11649BAAF4D6}"/>
                </a:ext>
              </a:extLst>
            </p:cNvPr>
            <p:cNvGrpSpPr/>
            <p:nvPr/>
          </p:nvGrpSpPr>
          <p:grpSpPr>
            <a:xfrm>
              <a:off x="0" y="-131624"/>
              <a:ext cx="4228949" cy="4337575"/>
              <a:chOff x="0" y="-45439"/>
              <a:chExt cx="1459910" cy="1497410"/>
            </a:xfrm>
          </p:grpSpPr>
          <p:sp>
            <p:nvSpPr>
              <p:cNvPr id="33" name="Freeform 35">
                <a:extLst>
                  <a:ext uri="{FF2B5EF4-FFF2-40B4-BE49-F238E27FC236}">
                    <a16:creationId xmlns:a16="http://schemas.microsoft.com/office/drawing/2014/main" id="{BC0C8FD4-71FB-B202-220C-210343814A47}"/>
                  </a:ext>
                </a:extLst>
              </p:cNvPr>
              <p:cNvSpPr/>
              <p:nvPr/>
            </p:nvSpPr>
            <p:spPr>
              <a:xfrm>
                <a:off x="0" y="-45439"/>
                <a:ext cx="1459910" cy="1497410"/>
              </a:xfrm>
              <a:custGeom>
                <a:avLst/>
                <a:gdLst/>
                <a:ahLst/>
                <a:cxnLst/>
                <a:rect l="l" t="t" r="r" b="b"/>
                <a:pathLst>
                  <a:path w="1459910" h="1497410">
                    <a:moveTo>
                      <a:pt x="1335449" y="1497410"/>
                    </a:moveTo>
                    <a:lnTo>
                      <a:pt x="124460" y="1497410"/>
                    </a:lnTo>
                    <a:cubicBezTo>
                      <a:pt x="55880" y="1497410"/>
                      <a:pt x="0" y="1441530"/>
                      <a:pt x="0" y="1372950"/>
                    </a:cubicBezTo>
                    <a:lnTo>
                      <a:pt x="0" y="124460"/>
                    </a:lnTo>
                    <a:cubicBezTo>
                      <a:pt x="0" y="55880"/>
                      <a:pt x="55880" y="0"/>
                      <a:pt x="124460" y="0"/>
                    </a:cubicBezTo>
                    <a:lnTo>
                      <a:pt x="1335449" y="0"/>
                    </a:lnTo>
                    <a:cubicBezTo>
                      <a:pt x="1404029" y="0"/>
                      <a:pt x="1459910" y="55880"/>
                      <a:pt x="1459910" y="124460"/>
                    </a:cubicBezTo>
                    <a:lnTo>
                      <a:pt x="1459910" y="1372950"/>
                    </a:lnTo>
                    <a:cubicBezTo>
                      <a:pt x="1459910" y="1441530"/>
                      <a:pt x="1404029" y="1497410"/>
                      <a:pt x="1335449" y="1497410"/>
                    </a:cubicBezTo>
                    <a:close/>
                  </a:path>
                </a:pathLst>
              </a:custGeom>
              <a:solidFill>
                <a:srgbClr val="000000"/>
              </a:solidFill>
            </p:spPr>
            <p:txBody>
              <a:bodyPr/>
              <a:lstStyle/>
              <a:p>
                <a:endParaRPr lang="en-ZA" noProof="0" dirty="0"/>
              </a:p>
            </p:txBody>
          </p:sp>
        </p:grpSp>
        <p:sp>
          <p:nvSpPr>
            <p:cNvPr id="22" name="Freeform 36">
              <a:extLst>
                <a:ext uri="{FF2B5EF4-FFF2-40B4-BE49-F238E27FC236}">
                  <a16:creationId xmlns:a16="http://schemas.microsoft.com/office/drawing/2014/main" id="{2035074E-15FF-CE20-EC81-40226FCE9223}"/>
                </a:ext>
              </a:extLst>
            </p:cNvPr>
            <p:cNvSpPr/>
            <p:nvPr/>
          </p:nvSpPr>
          <p:spPr>
            <a:xfrm>
              <a:off x="2590785" y="2595570"/>
              <a:ext cx="571475" cy="571475"/>
            </a:xfrm>
            <a:custGeom>
              <a:avLst/>
              <a:gdLst/>
              <a:ahLst/>
              <a:cxnLst/>
              <a:rect l="l" t="t" r="r" b="b"/>
              <a:pathLst>
                <a:path w="571475" h="571475">
                  <a:moveTo>
                    <a:pt x="0" y="0"/>
                  </a:moveTo>
                  <a:lnTo>
                    <a:pt x="571475" y="0"/>
                  </a:lnTo>
                  <a:lnTo>
                    <a:pt x="571475" y="571475"/>
                  </a:lnTo>
                  <a:lnTo>
                    <a:pt x="0" y="57147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ZA" noProof="0" dirty="0"/>
            </a:p>
          </p:txBody>
        </p:sp>
        <p:sp>
          <p:nvSpPr>
            <p:cNvPr id="23" name="Freeform 37">
              <a:extLst>
                <a:ext uri="{FF2B5EF4-FFF2-40B4-BE49-F238E27FC236}">
                  <a16:creationId xmlns:a16="http://schemas.microsoft.com/office/drawing/2014/main" id="{E128FFB7-866A-644C-9943-13B455E06347}"/>
                </a:ext>
              </a:extLst>
            </p:cNvPr>
            <p:cNvSpPr/>
            <p:nvPr/>
          </p:nvSpPr>
          <p:spPr>
            <a:xfrm>
              <a:off x="1057196" y="2602711"/>
              <a:ext cx="834745" cy="557192"/>
            </a:xfrm>
            <a:custGeom>
              <a:avLst/>
              <a:gdLst/>
              <a:ahLst/>
              <a:cxnLst/>
              <a:rect l="l" t="t" r="r" b="b"/>
              <a:pathLst>
                <a:path w="834745" h="557192">
                  <a:moveTo>
                    <a:pt x="0" y="0"/>
                  </a:moveTo>
                  <a:lnTo>
                    <a:pt x="834746" y="0"/>
                  </a:lnTo>
                  <a:lnTo>
                    <a:pt x="834746" y="557192"/>
                  </a:lnTo>
                  <a:lnTo>
                    <a:pt x="0" y="55719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ZA" noProof="0" dirty="0"/>
            </a:p>
          </p:txBody>
        </p:sp>
        <p:sp>
          <p:nvSpPr>
            <p:cNvPr id="24" name="Freeform 38">
              <a:extLst>
                <a:ext uri="{FF2B5EF4-FFF2-40B4-BE49-F238E27FC236}">
                  <a16:creationId xmlns:a16="http://schemas.microsoft.com/office/drawing/2014/main" id="{537D3705-3B51-77B3-760D-C7CAF82001FB}"/>
                </a:ext>
              </a:extLst>
            </p:cNvPr>
            <p:cNvSpPr/>
            <p:nvPr/>
          </p:nvSpPr>
          <p:spPr>
            <a:xfrm>
              <a:off x="2090215" y="2602711"/>
              <a:ext cx="302296" cy="557192"/>
            </a:xfrm>
            <a:custGeom>
              <a:avLst/>
              <a:gdLst/>
              <a:ahLst/>
              <a:cxnLst/>
              <a:rect l="l" t="t" r="r" b="b"/>
              <a:pathLst>
                <a:path w="302296" h="557192">
                  <a:moveTo>
                    <a:pt x="0" y="0"/>
                  </a:moveTo>
                  <a:lnTo>
                    <a:pt x="302296" y="0"/>
                  </a:lnTo>
                  <a:lnTo>
                    <a:pt x="302296" y="557192"/>
                  </a:lnTo>
                  <a:lnTo>
                    <a:pt x="0" y="55719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ZA" noProof="0" dirty="0"/>
            </a:p>
          </p:txBody>
        </p:sp>
        <p:sp>
          <p:nvSpPr>
            <p:cNvPr id="25" name="Freeform 39">
              <a:extLst>
                <a:ext uri="{FF2B5EF4-FFF2-40B4-BE49-F238E27FC236}">
                  <a16:creationId xmlns:a16="http://schemas.microsoft.com/office/drawing/2014/main" id="{91BD47C5-20E9-28B0-CCC7-45649AFB3CB7}"/>
                </a:ext>
              </a:extLst>
            </p:cNvPr>
            <p:cNvSpPr/>
            <p:nvPr/>
          </p:nvSpPr>
          <p:spPr>
            <a:xfrm>
              <a:off x="3360533" y="2602711"/>
              <a:ext cx="313041" cy="557192"/>
            </a:xfrm>
            <a:custGeom>
              <a:avLst/>
              <a:gdLst/>
              <a:ahLst/>
              <a:cxnLst/>
              <a:rect l="l" t="t" r="r" b="b"/>
              <a:pathLst>
                <a:path w="313041" h="557192">
                  <a:moveTo>
                    <a:pt x="0" y="0"/>
                  </a:moveTo>
                  <a:lnTo>
                    <a:pt x="313041" y="0"/>
                  </a:lnTo>
                  <a:lnTo>
                    <a:pt x="313041" y="557192"/>
                  </a:lnTo>
                  <a:lnTo>
                    <a:pt x="0" y="55719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ZA" noProof="0" dirty="0"/>
            </a:p>
          </p:txBody>
        </p:sp>
        <p:sp>
          <p:nvSpPr>
            <p:cNvPr id="26" name="Freeform 40">
              <a:extLst>
                <a:ext uri="{FF2B5EF4-FFF2-40B4-BE49-F238E27FC236}">
                  <a16:creationId xmlns:a16="http://schemas.microsoft.com/office/drawing/2014/main" id="{38D6402B-AF69-2CEA-58EB-3802BDA5336C}"/>
                </a:ext>
              </a:extLst>
            </p:cNvPr>
            <p:cNvSpPr/>
            <p:nvPr/>
          </p:nvSpPr>
          <p:spPr>
            <a:xfrm>
              <a:off x="1176309" y="3370245"/>
              <a:ext cx="501473" cy="557192"/>
            </a:xfrm>
            <a:custGeom>
              <a:avLst/>
              <a:gdLst/>
              <a:ahLst/>
              <a:cxnLst/>
              <a:rect l="l" t="t" r="r" b="b"/>
              <a:pathLst>
                <a:path w="501473" h="557192">
                  <a:moveTo>
                    <a:pt x="0" y="0"/>
                  </a:moveTo>
                  <a:lnTo>
                    <a:pt x="501473" y="0"/>
                  </a:lnTo>
                  <a:lnTo>
                    <a:pt x="501473" y="557192"/>
                  </a:lnTo>
                  <a:lnTo>
                    <a:pt x="0" y="55719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ZA" noProof="0" dirty="0"/>
            </a:p>
          </p:txBody>
        </p:sp>
        <p:sp>
          <p:nvSpPr>
            <p:cNvPr id="27" name="Freeform 41">
              <a:extLst>
                <a:ext uri="{FF2B5EF4-FFF2-40B4-BE49-F238E27FC236}">
                  <a16:creationId xmlns:a16="http://schemas.microsoft.com/office/drawing/2014/main" id="{534B7DEF-801D-97F2-B24B-E824D083862B}"/>
                </a:ext>
              </a:extLst>
            </p:cNvPr>
            <p:cNvSpPr/>
            <p:nvPr/>
          </p:nvSpPr>
          <p:spPr>
            <a:xfrm>
              <a:off x="1890242" y="3370245"/>
              <a:ext cx="540477" cy="557192"/>
            </a:xfrm>
            <a:custGeom>
              <a:avLst/>
              <a:gdLst/>
              <a:ahLst/>
              <a:cxnLst/>
              <a:rect l="l" t="t" r="r" b="b"/>
              <a:pathLst>
                <a:path w="540477" h="557192">
                  <a:moveTo>
                    <a:pt x="0" y="0"/>
                  </a:moveTo>
                  <a:lnTo>
                    <a:pt x="540477" y="0"/>
                  </a:lnTo>
                  <a:lnTo>
                    <a:pt x="540477" y="557192"/>
                  </a:lnTo>
                  <a:lnTo>
                    <a:pt x="0" y="55719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ZA" noProof="0" dirty="0"/>
            </a:p>
          </p:txBody>
        </p:sp>
        <p:sp>
          <p:nvSpPr>
            <p:cNvPr id="28" name="Freeform 42">
              <a:extLst>
                <a:ext uri="{FF2B5EF4-FFF2-40B4-BE49-F238E27FC236}">
                  <a16:creationId xmlns:a16="http://schemas.microsoft.com/office/drawing/2014/main" id="{07270B50-2E94-CD8A-7522-3C5E2C2548BC}"/>
                </a:ext>
              </a:extLst>
            </p:cNvPr>
            <p:cNvSpPr/>
            <p:nvPr/>
          </p:nvSpPr>
          <p:spPr>
            <a:xfrm>
              <a:off x="2599503" y="3409957"/>
              <a:ext cx="441387" cy="505164"/>
            </a:xfrm>
            <a:custGeom>
              <a:avLst/>
              <a:gdLst/>
              <a:ahLst/>
              <a:cxnLst/>
              <a:rect l="l" t="t" r="r" b="b"/>
              <a:pathLst>
                <a:path w="441387" h="505164">
                  <a:moveTo>
                    <a:pt x="0" y="0"/>
                  </a:moveTo>
                  <a:lnTo>
                    <a:pt x="441387" y="0"/>
                  </a:lnTo>
                  <a:lnTo>
                    <a:pt x="441387" y="505164"/>
                  </a:lnTo>
                  <a:lnTo>
                    <a:pt x="0" y="505164"/>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ZA" noProof="0" dirty="0"/>
            </a:p>
          </p:txBody>
        </p:sp>
        <p:sp>
          <p:nvSpPr>
            <p:cNvPr id="29" name="TextBox 43">
              <a:extLst>
                <a:ext uri="{FF2B5EF4-FFF2-40B4-BE49-F238E27FC236}">
                  <a16:creationId xmlns:a16="http://schemas.microsoft.com/office/drawing/2014/main" id="{28EDD783-4BA6-3823-D379-484319DB92F1}"/>
                </a:ext>
              </a:extLst>
            </p:cNvPr>
            <p:cNvSpPr txBox="1"/>
            <p:nvPr/>
          </p:nvSpPr>
          <p:spPr>
            <a:xfrm>
              <a:off x="2550389" y="3502907"/>
              <a:ext cx="478994" cy="78036"/>
            </a:xfrm>
            <a:prstGeom prst="rect">
              <a:avLst/>
            </a:prstGeom>
          </p:spPr>
          <p:txBody>
            <a:bodyPr lIns="0" tIns="0" rIns="0" bIns="0" rtlCol="0" anchor="t">
              <a:spAutoFit/>
            </a:bodyPr>
            <a:lstStyle/>
            <a:p>
              <a:pPr algn="ctr">
                <a:lnSpc>
                  <a:spcPts val="492"/>
                </a:lnSpc>
              </a:pPr>
              <a:r>
                <a:rPr lang="en-ZA" sz="351" b="1" noProof="0" dirty="0">
                  <a:solidFill>
                    <a:srgbClr val="FF0000"/>
                  </a:solidFill>
                  <a:latin typeface="Aileron Ultra-Bold"/>
                  <a:ea typeface="Aileron Ultra-Bold"/>
                  <a:cs typeface="Aileron Ultra-Bold"/>
                  <a:sym typeface="Aileron Ultra-Bold"/>
                </a:rPr>
                <a:t>DMARC</a:t>
              </a:r>
            </a:p>
          </p:txBody>
        </p:sp>
        <p:sp>
          <p:nvSpPr>
            <p:cNvPr id="30" name="Freeform 44">
              <a:extLst>
                <a:ext uri="{FF2B5EF4-FFF2-40B4-BE49-F238E27FC236}">
                  <a16:creationId xmlns:a16="http://schemas.microsoft.com/office/drawing/2014/main" id="{734C5B1D-C9A7-67B7-4D1E-73FE413894DB}"/>
                </a:ext>
              </a:extLst>
            </p:cNvPr>
            <p:cNvSpPr/>
            <p:nvPr/>
          </p:nvSpPr>
          <p:spPr>
            <a:xfrm>
              <a:off x="3244090" y="3382561"/>
              <a:ext cx="532560" cy="532560"/>
            </a:xfrm>
            <a:custGeom>
              <a:avLst/>
              <a:gdLst/>
              <a:ahLst/>
              <a:cxnLst/>
              <a:rect l="l" t="t" r="r" b="b"/>
              <a:pathLst>
                <a:path w="532560" h="532560">
                  <a:moveTo>
                    <a:pt x="0" y="0"/>
                  </a:moveTo>
                  <a:lnTo>
                    <a:pt x="532560" y="0"/>
                  </a:lnTo>
                  <a:lnTo>
                    <a:pt x="532560" y="532560"/>
                  </a:lnTo>
                  <a:lnTo>
                    <a:pt x="0" y="532560"/>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ZA" noProof="0" dirty="0"/>
            </a:p>
          </p:txBody>
        </p:sp>
        <p:sp>
          <p:nvSpPr>
            <p:cNvPr id="31" name="TextBox 45">
              <a:extLst>
                <a:ext uri="{FF2B5EF4-FFF2-40B4-BE49-F238E27FC236}">
                  <a16:creationId xmlns:a16="http://schemas.microsoft.com/office/drawing/2014/main" id="{B64FE38A-5F19-BAF7-62DE-04242B1F8315}"/>
                </a:ext>
              </a:extLst>
            </p:cNvPr>
            <p:cNvSpPr txBox="1"/>
            <p:nvPr/>
          </p:nvSpPr>
          <p:spPr>
            <a:xfrm>
              <a:off x="1176310" y="249147"/>
              <a:ext cx="2474307" cy="310275"/>
            </a:xfrm>
            <a:prstGeom prst="rect">
              <a:avLst/>
            </a:prstGeom>
          </p:spPr>
          <p:txBody>
            <a:bodyPr lIns="0" tIns="0" rIns="0" bIns="0" rtlCol="0" anchor="t">
              <a:spAutoFit/>
            </a:bodyPr>
            <a:lstStyle/>
            <a:p>
              <a:pPr algn="l">
                <a:lnSpc>
                  <a:spcPts val="1874"/>
                </a:lnSpc>
              </a:pPr>
              <a:r>
                <a:rPr lang="en-ZA" noProof="0" dirty="0">
                  <a:solidFill>
                    <a:srgbClr val="FFFFFF"/>
                  </a:solidFill>
                  <a:ea typeface="Aileron"/>
                  <a:cs typeface="Aileron"/>
                  <a:sym typeface="Aileron"/>
                </a:rPr>
                <a:t>HOW IT WORKS</a:t>
              </a:r>
            </a:p>
          </p:txBody>
        </p:sp>
        <p:sp>
          <p:nvSpPr>
            <p:cNvPr id="32" name="TextBox 46">
              <a:extLst>
                <a:ext uri="{FF2B5EF4-FFF2-40B4-BE49-F238E27FC236}">
                  <a16:creationId xmlns:a16="http://schemas.microsoft.com/office/drawing/2014/main" id="{ECB2FE92-4187-A374-E4B1-9FC9E41F5915}"/>
                </a:ext>
              </a:extLst>
            </p:cNvPr>
            <p:cNvSpPr txBox="1"/>
            <p:nvPr/>
          </p:nvSpPr>
          <p:spPr>
            <a:xfrm>
              <a:off x="1176310" y="637927"/>
              <a:ext cx="2775866" cy="1811845"/>
            </a:xfrm>
            <a:prstGeom prst="rect">
              <a:avLst/>
            </a:prstGeom>
          </p:spPr>
          <p:txBody>
            <a:bodyPr wrap="square" lIns="0" tIns="0" rIns="0" bIns="0" rtlCol="0" anchor="t">
              <a:spAutoFit/>
            </a:bodyPr>
            <a:lstStyle/>
            <a:p>
              <a:pPr algn="just">
                <a:lnSpc>
                  <a:spcPts val="1377"/>
                </a:lnSpc>
              </a:pPr>
              <a:r>
                <a:rPr lang="en-ZA" sz="1100" spc="34" noProof="0" dirty="0">
                  <a:solidFill>
                    <a:schemeClr val="bg1"/>
                  </a:solidFill>
                  <a:latin typeface="Arial Narrow" panose="020B0606020202030204" pitchFamily="34" charset="0"/>
                  <a:ea typeface="Aileron"/>
                  <a:cs typeface="Aileron"/>
                  <a:sym typeface="Aileron"/>
                </a:rPr>
                <a:t>The </a:t>
              </a:r>
              <a:r>
                <a:rPr lang="en-ZA" sz="1100" spc="34" dirty="0">
                  <a:solidFill>
                    <a:schemeClr val="bg1"/>
                  </a:solidFill>
                  <a:latin typeface="Arial Narrow" panose="020B0606020202030204" pitchFamily="34" charset="0"/>
                  <a:ea typeface="Aileron"/>
                  <a:cs typeface="Aileron"/>
                  <a:sym typeface="Aileron"/>
                </a:rPr>
                <a:t>ultra affordable </a:t>
              </a:r>
              <a:r>
                <a:rPr lang="en-ZA" sz="1100" b="1" spc="34" noProof="0" dirty="0">
                  <a:solidFill>
                    <a:schemeClr val="bg1"/>
                  </a:solidFill>
                  <a:latin typeface="Arial Narrow" panose="020B0606020202030204" pitchFamily="34" charset="0"/>
                  <a:ea typeface="Aileron"/>
                  <a:cs typeface="Aileron"/>
                  <a:sym typeface="Aileron"/>
                </a:rPr>
                <a:t>SMB</a:t>
              </a:r>
              <a:r>
                <a:rPr lang="en-ZA" sz="1100" b="1" spc="34" noProof="0" dirty="0">
                  <a:solidFill>
                    <a:srgbClr val="FF0000"/>
                  </a:solidFill>
                  <a:latin typeface="Arial Narrow" panose="020B0606020202030204" pitchFamily="34" charset="0"/>
                  <a:ea typeface="Aileron"/>
                  <a:cs typeface="Aileron"/>
                  <a:sym typeface="Aileron"/>
                </a:rPr>
                <a:t>secure</a:t>
              </a:r>
              <a:r>
                <a:rPr lang="en-ZA" sz="1200" b="1" baseline="30000" noProof="0" dirty="0">
                  <a:solidFill>
                    <a:schemeClr val="bg1"/>
                  </a:solidFill>
                  <a:latin typeface="Arial Narrow" panose="020B0606020202030204" pitchFamily="34" charset="0"/>
                </a:rPr>
                <a:t>™️</a:t>
              </a:r>
              <a:r>
                <a:rPr lang="en-ZA" sz="1100" b="1" spc="34" baseline="30000" dirty="0">
                  <a:solidFill>
                    <a:srgbClr val="FF0000"/>
                  </a:solidFill>
                  <a:latin typeface="Arial Narrow" panose="020B0606020202030204" pitchFamily="34" charset="0"/>
                  <a:sym typeface="Aileron"/>
                </a:rPr>
                <a:t>  </a:t>
              </a:r>
              <a:r>
                <a:rPr lang="en-ZA" sz="1100" spc="34" noProof="0" dirty="0">
                  <a:solidFill>
                    <a:srgbClr val="FF0000"/>
                  </a:solidFill>
                  <a:latin typeface="Arial Narrow" panose="020B0606020202030204" pitchFamily="34" charset="0"/>
                  <a:ea typeface="Aileron"/>
                  <a:cs typeface="Aileron"/>
                  <a:sym typeface="Aileron"/>
                </a:rPr>
                <a:t>All-in-One B</a:t>
              </a:r>
              <a:r>
                <a:rPr lang="en-ZA" sz="1100" spc="34" dirty="0" err="1">
                  <a:solidFill>
                    <a:srgbClr val="FF0000"/>
                  </a:solidFill>
                  <a:latin typeface="Arial Narrow" panose="020B0606020202030204" pitchFamily="34" charset="0"/>
                  <a:ea typeface="Aileron"/>
                  <a:cs typeface="Aileron"/>
                  <a:sym typeface="Aileron"/>
                </a:rPr>
                <a:t>undle</a:t>
              </a:r>
              <a:r>
                <a:rPr lang="en-ZA" sz="1100" spc="34" noProof="0" dirty="0">
                  <a:solidFill>
                    <a:srgbClr val="FF0000"/>
                  </a:solidFill>
                  <a:latin typeface="Arial Narrow" panose="020B0606020202030204" pitchFamily="34" charset="0"/>
                  <a:ea typeface="Aileron"/>
                  <a:cs typeface="Aileron"/>
                  <a:sym typeface="Aileron"/>
                </a:rPr>
                <a:t> </a:t>
              </a:r>
              <a:r>
                <a:rPr lang="en-ZA" sz="1100" spc="34" noProof="0" dirty="0">
                  <a:solidFill>
                    <a:srgbClr val="FFFFFF"/>
                  </a:solidFill>
                  <a:latin typeface="Arial Narrow" panose="020B0606020202030204" pitchFamily="34" charset="0"/>
                  <a:ea typeface="Aileron"/>
                  <a:cs typeface="Aileron"/>
                  <a:sym typeface="Aileron"/>
                </a:rPr>
                <a:t>leverages patented technologies from leading and world class technology vendors that can be deployed in minutes to address cybersecurity compliance and make securing data on PCs, Macs, USBs, Mobiles and Emails a </a:t>
              </a:r>
              <a:r>
                <a:rPr lang="en-ZA" sz="1100" b="1" spc="34" noProof="0" dirty="0">
                  <a:solidFill>
                    <a:srgbClr val="FFFFFF"/>
                  </a:solidFill>
                  <a:latin typeface="Arial Narrow" panose="020B0606020202030204" pitchFamily="34" charset="0"/>
                  <a:ea typeface="Aileron Bold"/>
                  <a:cs typeface="Aileron Bold"/>
                  <a:sym typeface="Aileron Bold"/>
                </a:rPr>
                <a:t>Total Breeze. </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AD5DD8-2411-36BB-CF5B-EE46803F54FE}"/>
              </a:ext>
            </a:extLst>
          </p:cNvPr>
          <p:cNvSpPr>
            <a:spLocks noGrp="1"/>
          </p:cNvSpPr>
          <p:nvPr>
            <p:ph type="title"/>
          </p:nvPr>
        </p:nvSpPr>
        <p:spPr/>
        <p:txBody>
          <a:bodyPr>
            <a:normAutofit/>
          </a:bodyPr>
          <a:lstStyle/>
          <a:p>
            <a:r>
              <a:rPr lang="en-ZA" dirty="0"/>
              <a:t>Audit-Ready </a:t>
            </a:r>
            <a:br>
              <a:rPr lang="en-ZA" dirty="0"/>
            </a:br>
            <a:r>
              <a:rPr lang="en-ZA" sz="3100" dirty="0">
                <a:solidFill>
                  <a:srgbClr val="7030A0"/>
                </a:solidFill>
              </a:rPr>
              <a:t>Compliance &amp; Governance Reporting</a:t>
            </a:r>
            <a:endParaRPr lang="en-ZA" dirty="0">
              <a:solidFill>
                <a:srgbClr val="7030A0"/>
              </a:solidFill>
            </a:endParaRPr>
          </a:p>
        </p:txBody>
      </p:sp>
      <p:pic>
        <p:nvPicPr>
          <p:cNvPr id="5" name="Picture 4">
            <a:extLst>
              <a:ext uri="{FF2B5EF4-FFF2-40B4-BE49-F238E27FC236}">
                <a16:creationId xmlns:a16="http://schemas.microsoft.com/office/drawing/2014/main" id="{5B1E5F64-0998-062E-8E50-2C332F29EA30}"/>
              </a:ext>
            </a:extLst>
          </p:cNvPr>
          <p:cNvPicPr>
            <a:picLocks noChangeAspect="1"/>
          </p:cNvPicPr>
          <p:nvPr/>
        </p:nvPicPr>
        <p:blipFill>
          <a:blip r:embed="rId3"/>
          <a:stretch>
            <a:fillRect/>
          </a:stretch>
        </p:blipFill>
        <p:spPr>
          <a:xfrm>
            <a:off x="459977" y="1463040"/>
            <a:ext cx="3964868" cy="4937760"/>
          </a:xfrm>
          <a:prstGeom prst="rect">
            <a:avLst/>
          </a:prstGeom>
        </p:spPr>
      </p:pic>
      <p:pic>
        <p:nvPicPr>
          <p:cNvPr id="7" name="Content Placeholder 6">
            <a:extLst>
              <a:ext uri="{FF2B5EF4-FFF2-40B4-BE49-F238E27FC236}">
                <a16:creationId xmlns:a16="http://schemas.microsoft.com/office/drawing/2014/main" id="{28976428-7809-5ECE-5821-AEC1590AA1E6}"/>
              </a:ext>
            </a:extLst>
          </p:cNvPr>
          <p:cNvPicPr>
            <a:picLocks noGrp="1" noChangeAspect="1"/>
          </p:cNvPicPr>
          <p:nvPr>
            <p:ph idx="1"/>
          </p:nvPr>
        </p:nvPicPr>
        <p:blipFill>
          <a:blip r:embed="rId4"/>
          <a:stretch>
            <a:fillRect/>
          </a:stretch>
        </p:blipFill>
        <p:spPr>
          <a:xfrm>
            <a:off x="1652599" y="1442381"/>
            <a:ext cx="4565809" cy="4937760"/>
          </a:xfrm>
          <a:prstGeom prst="rect">
            <a:avLst/>
          </a:prstGeom>
        </p:spPr>
      </p:pic>
      <p:pic>
        <p:nvPicPr>
          <p:cNvPr id="9" name="Picture 8">
            <a:extLst>
              <a:ext uri="{FF2B5EF4-FFF2-40B4-BE49-F238E27FC236}">
                <a16:creationId xmlns:a16="http://schemas.microsoft.com/office/drawing/2014/main" id="{1975271E-882B-6E04-7664-F1839FFB3567}"/>
              </a:ext>
            </a:extLst>
          </p:cNvPr>
          <p:cNvPicPr>
            <a:picLocks noChangeAspect="1"/>
          </p:cNvPicPr>
          <p:nvPr/>
        </p:nvPicPr>
        <p:blipFill>
          <a:blip r:embed="rId5"/>
          <a:stretch>
            <a:fillRect/>
          </a:stretch>
        </p:blipFill>
        <p:spPr>
          <a:xfrm>
            <a:off x="2733040" y="1174521"/>
            <a:ext cx="6603853" cy="5246938"/>
          </a:xfrm>
          <a:prstGeom prst="rect">
            <a:avLst/>
          </a:prstGeom>
        </p:spPr>
      </p:pic>
      <p:pic>
        <p:nvPicPr>
          <p:cNvPr id="11" name="Picture 10">
            <a:extLst>
              <a:ext uri="{FF2B5EF4-FFF2-40B4-BE49-F238E27FC236}">
                <a16:creationId xmlns:a16="http://schemas.microsoft.com/office/drawing/2014/main" id="{5BF96C83-E17C-67E1-B142-EA2CB956D964}"/>
              </a:ext>
            </a:extLst>
          </p:cNvPr>
          <p:cNvPicPr>
            <a:picLocks noChangeAspect="1"/>
          </p:cNvPicPr>
          <p:nvPr/>
        </p:nvPicPr>
        <p:blipFill>
          <a:blip r:embed="rId6"/>
          <a:stretch>
            <a:fillRect/>
          </a:stretch>
        </p:blipFill>
        <p:spPr>
          <a:xfrm>
            <a:off x="4076904" y="1284855"/>
            <a:ext cx="3948982" cy="2322238"/>
          </a:xfrm>
          <a:prstGeom prst="rect">
            <a:avLst/>
          </a:prstGeom>
        </p:spPr>
      </p:pic>
      <p:pic>
        <p:nvPicPr>
          <p:cNvPr id="13" name="Picture 12">
            <a:extLst>
              <a:ext uri="{FF2B5EF4-FFF2-40B4-BE49-F238E27FC236}">
                <a16:creationId xmlns:a16="http://schemas.microsoft.com/office/drawing/2014/main" id="{83FE8B6A-5749-AE95-F4E2-1CB5D939F986}"/>
              </a:ext>
            </a:extLst>
          </p:cNvPr>
          <p:cNvPicPr>
            <a:picLocks noChangeAspect="1"/>
          </p:cNvPicPr>
          <p:nvPr/>
        </p:nvPicPr>
        <p:blipFill>
          <a:blip r:embed="rId7"/>
          <a:stretch>
            <a:fillRect/>
          </a:stretch>
        </p:blipFill>
        <p:spPr>
          <a:xfrm>
            <a:off x="3925842" y="4250909"/>
            <a:ext cx="3964868" cy="2383092"/>
          </a:xfrm>
          <a:prstGeom prst="rect">
            <a:avLst/>
          </a:prstGeom>
        </p:spPr>
      </p:pic>
      <p:pic>
        <p:nvPicPr>
          <p:cNvPr id="15" name="Picture 14">
            <a:extLst>
              <a:ext uri="{FF2B5EF4-FFF2-40B4-BE49-F238E27FC236}">
                <a16:creationId xmlns:a16="http://schemas.microsoft.com/office/drawing/2014/main" id="{C8CD8E00-006D-5D5B-C09E-5E8F3DFDA792}"/>
              </a:ext>
            </a:extLst>
          </p:cNvPr>
          <p:cNvPicPr>
            <a:picLocks noChangeAspect="1"/>
          </p:cNvPicPr>
          <p:nvPr/>
        </p:nvPicPr>
        <p:blipFill>
          <a:blip r:embed="rId8"/>
          <a:stretch>
            <a:fillRect/>
          </a:stretch>
        </p:blipFill>
        <p:spPr>
          <a:xfrm>
            <a:off x="5311243" y="1053061"/>
            <a:ext cx="3711020" cy="5489857"/>
          </a:xfrm>
          <a:prstGeom prst="rect">
            <a:avLst/>
          </a:prstGeom>
        </p:spPr>
      </p:pic>
      <p:pic>
        <p:nvPicPr>
          <p:cNvPr id="19" name="Picture 18">
            <a:extLst>
              <a:ext uri="{FF2B5EF4-FFF2-40B4-BE49-F238E27FC236}">
                <a16:creationId xmlns:a16="http://schemas.microsoft.com/office/drawing/2014/main" id="{1019896E-DE8F-BDD5-D152-FE21DCCD0C74}"/>
              </a:ext>
            </a:extLst>
          </p:cNvPr>
          <p:cNvPicPr>
            <a:picLocks noChangeAspect="1"/>
          </p:cNvPicPr>
          <p:nvPr/>
        </p:nvPicPr>
        <p:blipFill>
          <a:blip r:embed="rId9"/>
          <a:stretch>
            <a:fillRect/>
          </a:stretch>
        </p:blipFill>
        <p:spPr>
          <a:xfrm>
            <a:off x="8017444" y="87213"/>
            <a:ext cx="3922323" cy="3783747"/>
          </a:xfrm>
          <a:prstGeom prst="rect">
            <a:avLst/>
          </a:prstGeom>
        </p:spPr>
      </p:pic>
      <p:pic>
        <p:nvPicPr>
          <p:cNvPr id="21" name="Picture 20">
            <a:extLst>
              <a:ext uri="{FF2B5EF4-FFF2-40B4-BE49-F238E27FC236}">
                <a16:creationId xmlns:a16="http://schemas.microsoft.com/office/drawing/2014/main" id="{AC313040-B07C-A090-5288-A9D27F91C4B1}"/>
              </a:ext>
            </a:extLst>
          </p:cNvPr>
          <p:cNvPicPr>
            <a:picLocks noChangeAspect="1"/>
          </p:cNvPicPr>
          <p:nvPr/>
        </p:nvPicPr>
        <p:blipFill>
          <a:blip r:embed="rId10"/>
          <a:stretch>
            <a:fillRect/>
          </a:stretch>
        </p:blipFill>
        <p:spPr>
          <a:xfrm>
            <a:off x="8115097" y="1543070"/>
            <a:ext cx="3625255" cy="2706020"/>
          </a:xfrm>
          <a:prstGeom prst="rect">
            <a:avLst/>
          </a:prstGeom>
        </p:spPr>
      </p:pic>
      <p:pic>
        <p:nvPicPr>
          <p:cNvPr id="23" name="Picture 22">
            <a:extLst>
              <a:ext uri="{FF2B5EF4-FFF2-40B4-BE49-F238E27FC236}">
                <a16:creationId xmlns:a16="http://schemas.microsoft.com/office/drawing/2014/main" id="{750B9491-EBD3-0CBB-E762-9582CA587676}"/>
              </a:ext>
            </a:extLst>
          </p:cNvPr>
          <p:cNvPicPr>
            <a:picLocks noChangeAspect="1"/>
          </p:cNvPicPr>
          <p:nvPr/>
        </p:nvPicPr>
        <p:blipFill>
          <a:blip r:embed="rId11"/>
          <a:stretch>
            <a:fillRect/>
          </a:stretch>
        </p:blipFill>
        <p:spPr>
          <a:xfrm>
            <a:off x="8115097" y="2679512"/>
            <a:ext cx="3616926" cy="2625987"/>
          </a:xfrm>
          <a:prstGeom prst="rect">
            <a:avLst/>
          </a:prstGeom>
        </p:spPr>
      </p:pic>
      <p:pic>
        <p:nvPicPr>
          <p:cNvPr id="25" name="Picture 24">
            <a:extLst>
              <a:ext uri="{FF2B5EF4-FFF2-40B4-BE49-F238E27FC236}">
                <a16:creationId xmlns:a16="http://schemas.microsoft.com/office/drawing/2014/main" id="{2331A77D-3D96-946E-7E5E-64CBB1D8F754}"/>
              </a:ext>
            </a:extLst>
          </p:cNvPr>
          <p:cNvPicPr>
            <a:picLocks noChangeAspect="1"/>
          </p:cNvPicPr>
          <p:nvPr/>
        </p:nvPicPr>
        <p:blipFill>
          <a:blip r:embed="rId12"/>
          <a:srcRect r="9916"/>
          <a:stretch>
            <a:fillRect/>
          </a:stretch>
        </p:blipFill>
        <p:spPr>
          <a:xfrm>
            <a:off x="8153783" y="4845306"/>
            <a:ext cx="3882893" cy="1136287"/>
          </a:xfrm>
          <a:prstGeom prst="rect">
            <a:avLst/>
          </a:prstGeom>
        </p:spPr>
      </p:pic>
    </p:spTree>
    <p:extLst>
      <p:ext uri="{BB962C8B-B14F-4D97-AF65-F5344CB8AC3E}">
        <p14:creationId xmlns:p14="http://schemas.microsoft.com/office/powerpoint/2010/main" val="1354412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0-#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1" presetClass="entr" presetSubtype="1"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heel(1)">
                                      <p:cBhvr>
                                        <p:cTn id="22" dur="2000"/>
                                        <p:tgtEl>
                                          <p:spTgt spid="11"/>
                                        </p:tgtEl>
                                      </p:cBhvr>
                                    </p:animEffect>
                                  </p:childTnLst>
                                </p:cTn>
                              </p:par>
                            </p:childTnLst>
                          </p:cTn>
                        </p:par>
                        <p:par>
                          <p:cTn id="23" fill="hold">
                            <p:stCondLst>
                              <p:cond delay="3500"/>
                            </p:stCondLst>
                            <p:childTnLst>
                              <p:par>
                                <p:cTn id="24" presetID="2" presetClass="entr" presetSubtype="1"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ppt_x"/>
                                          </p:val>
                                        </p:tav>
                                        <p:tav tm="100000">
                                          <p:val>
                                            <p:strVal val="#ppt_x"/>
                                          </p:val>
                                        </p:tav>
                                      </p:tavLst>
                                    </p:anim>
                                    <p:anim calcmode="lin" valueType="num">
                                      <p:cBhvr additive="base">
                                        <p:cTn id="27" dur="500" fill="hold"/>
                                        <p:tgtEl>
                                          <p:spTgt spid="13"/>
                                        </p:tgtEl>
                                        <p:attrNameLst>
                                          <p:attrName>ppt_y</p:attrName>
                                        </p:attrNameLst>
                                      </p:cBhvr>
                                      <p:tavLst>
                                        <p:tav tm="0">
                                          <p:val>
                                            <p:strVal val="0-#ppt_h/2"/>
                                          </p:val>
                                        </p:tav>
                                        <p:tav tm="100000">
                                          <p:val>
                                            <p:strVal val="#ppt_y"/>
                                          </p:val>
                                        </p:tav>
                                      </p:tavLst>
                                    </p:anim>
                                  </p:childTnLst>
                                </p:cTn>
                              </p:par>
                            </p:childTnLst>
                          </p:cTn>
                        </p:par>
                        <p:par>
                          <p:cTn id="28" fill="hold">
                            <p:stCondLst>
                              <p:cond delay="4000"/>
                            </p:stCondLst>
                            <p:childTnLst>
                              <p:par>
                                <p:cTn id="29" presetID="2" presetClass="entr" presetSubtype="8"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0-#ppt_w/2"/>
                                          </p:val>
                                        </p:tav>
                                        <p:tav tm="100000">
                                          <p:val>
                                            <p:strVal val="#ppt_x"/>
                                          </p:val>
                                        </p:tav>
                                      </p:tavLst>
                                    </p:anim>
                                    <p:anim calcmode="lin" valueType="num">
                                      <p:cBhvr additive="base">
                                        <p:cTn id="32" dur="500" fill="hold"/>
                                        <p:tgtEl>
                                          <p:spTgt spid="15"/>
                                        </p:tgtEl>
                                        <p:attrNameLst>
                                          <p:attrName>ppt_y</p:attrName>
                                        </p:attrNameLst>
                                      </p:cBhvr>
                                      <p:tavLst>
                                        <p:tav tm="0">
                                          <p:val>
                                            <p:strVal val="#ppt_y"/>
                                          </p:val>
                                        </p:tav>
                                        <p:tav tm="100000">
                                          <p:val>
                                            <p:strVal val="#ppt_y"/>
                                          </p:val>
                                        </p:tav>
                                      </p:tavLst>
                                    </p:anim>
                                  </p:childTnLst>
                                </p:cTn>
                              </p:par>
                            </p:childTnLst>
                          </p:cTn>
                        </p:par>
                        <p:par>
                          <p:cTn id="33" fill="hold">
                            <p:stCondLst>
                              <p:cond delay="4500"/>
                            </p:stCondLst>
                            <p:childTnLst>
                              <p:par>
                                <p:cTn id="34" presetID="21" presetClass="entr" presetSubtype="1" fill="hold"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heel(1)">
                                      <p:cBhvr>
                                        <p:cTn id="36" dur="2000"/>
                                        <p:tgtEl>
                                          <p:spTgt spid="19"/>
                                        </p:tgtEl>
                                      </p:cBhvr>
                                    </p:animEffect>
                                  </p:childTnLst>
                                </p:cTn>
                              </p:par>
                            </p:childTnLst>
                          </p:cTn>
                        </p:par>
                        <p:par>
                          <p:cTn id="37" fill="hold">
                            <p:stCondLst>
                              <p:cond delay="6500"/>
                            </p:stCondLst>
                            <p:childTnLst>
                              <p:par>
                                <p:cTn id="38" presetID="21" presetClass="entr" presetSubtype="1" fill="hold" nodeType="after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wheel(1)">
                                      <p:cBhvr>
                                        <p:cTn id="40" dur="2000"/>
                                        <p:tgtEl>
                                          <p:spTgt spid="21"/>
                                        </p:tgtEl>
                                      </p:cBhvr>
                                    </p:animEffect>
                                  </p:childTnLst>
                                </p:cTn>
                              </p:par>
                            </p:childTnLst>
                          </p:cTn>
                        </p:par>
                        <p:par>
                          <p:cTn id="41" fill="hold">
                            <p:stCondLst>
                              <p:cond delay="8500"/>
                            </p:stCondLst>
                            <p:childTnLst>
                              <p:par>
                                <p:cTn id="42" presetID="21" presetClass="entr" presetSubtype="1" fill="hold"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wheel(1)">
                                      <p:cBhvr>
                                        <p:cTn id="44" dur="2000"/>
                                        <p:tgtEl>
                                          <p:spTgt spid="23"/>
                                        </p:tgtEl>
                                      </p:cBhvr>
                                    </p:animEffect>
                                  </p:childTnLst>
                                </p:cTn>
                              </p:par>
                            </p:childTnLst>
                          </p:cTn>
                        </p:par>
                        <p:par>
                          <p:cTn id="45" fill="hold">
                            <p:stCondLst>
                              <p:cond delay="10500"/>
                            </p:stCondLst>
                            <p:childTnLst>
                              <p:par>
                                <p:cTn id="46" presetID="21" presetClass="entr" presetSubtype="1" fill="hold" nodeType="after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wheel(1)">
                                      <p:cBhvr>
                                        <p:cTn id="48"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Next Steps</a:t>
            </a:r>
          </a:p>
        </p:txBody>
      </p:sp>
      <p:sp>
        <p:nvSpPr>
          <p:cNvPr id="3" name="Content Placeholder 2"/>
          <p:cNvSpPr>
            <a:spLocks noGrp="1"/>
          </p:cNvSpPr>
          <p:nvPr>
            <p:ph idx="1"/>
          </p:nvPr>
        </p:nvSpPr>
        <p:spPr>
          <a:xfrm>
            <a:off x="294640" y="985520"/>
            <a:ext cx="11196320" cy="5334000"/>
          </a:xfrm>
        </p:spPr>
        <p:txBody>
          <a:bodyPr>
            <a:normAutofit/>
          </a:bodyPr>
          <a:lstStyle/>
          <a:p>
            <a:pPr marL="0" indent="0" algn="ctr">
              <a:buNone/>
            </a:pPr>
            <a:r>
              <a:rPr sz="5400" b="1" i="1" dirty="0">
                <a:solidFill>
                  <a:srgbClr val="7030A0"/>
                </a:solidFill>
              </a:rPr>
              <a:t>Assess</a:t>
            </a:r>
            <a:r>
              <a:rPr lang="en-ZA" sz="5400" b="1" dirty="0"/>
              <a:t> </a:t>
            </a:r>
            <a:r>
              <a:rPr lang="en-ZA" sz="5400" b="1" dirty="0">
                <a:solidFill>
                  <a:srgbClr val="FF0000"/>
                </a:solidFill>
              </a:rPr>
              <a:t>-&gt;</a:t>
            </a:r>
            <a:r>
              <a:rPr lang="en-ZA" sz="5400" b="1" dirty="0"/>
              <a:t> </a:t>
            </a:r>
            <a:r>
              <a:rPr sz="5400" b="1" dirty="0"/>
              <a:t>Deploy</a:t>
            </a:r>
            <a:r>
              <a:rPr lang="en-ZA" sz="5400" b="1" dirty="0"/>
              <a:t> </a:t>
            </a:r>
            <a:r>
              <a:rPr lang="en-ZA" sz="5400" b="1" dirty="0">
                <a:solidFill>
                  <a:srgbClr val="FF0000"/>
                </a:solidFill>
              </a:rPr>
              <a:t>-&gt;</a:t>
            </a:r>
            <a:r>
              <a:rPr sz="5400" b="1" dirty="0"/>
              <a:t> Protect</a:t>
            </a:r>
            <a:r>
              <a:rPr lang="en-ZA" sz="5400" b="1" dirty="0"/>
              <a:t> </a:t>
            </a:r>
            <a:r>
              <a:rPr lang="en-ZA" sz="5400" b="1" dirty="0">
                <a:solidFill>
                  <a:srgbClr val="FF0000"/>
                </a:solidFill>
              </a:rPr>
              <a:t>-&gt;</a:t>
            </a:r>
            <a:r>
              <a:rPr lang="en-ZA" sz="5400" b="1" dirty="0"/>
              <a:t> </a:t>
            </a:r>
            <a:r>
              <a:rPr lang="en-ZA" sz="5400" b="1" i="1" dirty="0">
                <a:solidFill>
                  <a:srgbClr val="7030A0"/>
                </a:solidFill>
              </a:rPr>
              <a:t>Assess</a:t>
            </a:r>
          </a:p>
          <a:p>
            <a:pPr marL="457200" lvl="1" indent="0">
              <a:buNone/>
            </a:pPr>
            <a:endParaRPr lang="en-ZA" sz="1600" dirty="0"/>
          </a:p>
          <a:p>
            <a:pPr lvl="1"/>
            <a:r>
              <a:rPr lang="en-ZA" dirty="0"/>
              <a:t>Readiness review</a:t>
            </a:r>
          </a:p>
          <a:p>
            <a:pPr lvl="1"/>
            <a:r>
              <a:rPr lang="en-ZA" dirty="0"/>
              <a:t>Add </a:t>
            </a:r>
            <a:r>
              <a:rPr lang="en-ZA" dirty="0" err="1"/>
              <a:t>ComplianceSuite</a:t>
            </a:r>
            <a:r>
              <a:rPr lang="en-ZA" dirty="0"/>
              <a:t> to SLA </a:t>
            </a:r>
          </a:p>
          <a:p>
            <a:pPr lvl="1"/>
            <a:r>
              <a:rPr lang="en-ZA" dirty="0"/>
              <a:t>Rollout </a:t>
            </a:r>
            <a:r>
              <a:rPr lang="en-ZA" dirty="0" err="1"/>
              <a:t>ComplianceSuite</a:t>
            </a:r>
            <a:r>
              <a:rPr lang="en-ZA" b="1" dirty="0">
                <a:solidFill>
                  <a:schemeClr val="tx1"/>
                </a:solidFill>
              </a:rPr>
              <a:t>, as a vital baseline for Cybersecurity Compliance Posture</a:t>
            </a:r>
          </a:p>
          <a:p>
            <a:pPr lvl="1"/>
            <a:r>
              <a:rPr lang="en-ZA" dirty="0"/>
              <a:t>Review risks, gaps and reports</a:t>
            </a:r>
          </a:p>
          <a:p>
            <a:pPr lvl="1"/>
            <a:r>
              <a:rPr lang="en-ZA" dirty="0"/>
              <a:t>Begin Compliance toolkit steps</a:t>
            </a:r>
          </a:p>
          <a:p>
            <a:pPr lvl="1"/>
            <a:r>
              <a:rPr lang="en-ZA" dirty="0"/>
              <a:t>Continue to enhance and layer with additional security</a:t>
            </a:r>
          </a:p>
          <a:p>
            <a:pPr lvl="1"/>
            <a:r>
              <a:rPr lang="en-ZA" dirty="0"/>
              <a:t>Document for audit-readiness and continue with Compliance Toolkit steps</a:t>
            </a:r>
          </a:p>
          <a:p>
            <a:pPr lvl="1"/>
            <a:r>
              <a:rPr lang="en-ZA" b="1" i="1" dirty="0">
                <a:solidFill>
                  <a:srgbClr val="FF0000"/>
                </a:solidFill>
              </a:rPr>
              <a:t>Implement, Monitor, Review, Repeat…</a:t>
            </a:r>
            <a:endParaRPr b="1" i="1" dirty="0">
              <a:solidFill>
                <a:srgbClr val="FF000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04F938-43F0-65D4-C47F-BABC361A734B}"/>
              </a:ext>
            </a:extLst>
          </p:cNvPr>
          <p:cNvSpPr>
            <a:spLocks noGrp="1"/>
          </p:cNvSpPr>
          <p:nvPr>
            <p:ph type="title"/>
          </p:nvPr>
        </p:nvSpPr>
        <p:spPr/>
        <p:txBody>
          <a:bodyPr/>
          <a:lstStyle/>
          <a:p>
            <a:endParaRPr lang="en-ZA"/>
          </a:p>
        </p:txBody>
      </p:sp>
      <p:pic>
        <p:nvPicPr>
          <p:cNvPr id="5" name="Content Placeholder 4" descr="Graphical user interface&#10;&#10;Description automatically generated with medium confidence">
            <a:extLst>
              <a:ext uri="{FF2B5EF4-FFF2-40B4-BE49-F238E27FC236}">
                <a16:creationId xmlns:a16="http://schemas.microsoft.com/office/drawing/2014/main" id="{D83FE4EE-934F-A2BD-BAC5-2A8EAE13736F}"/>
              </a:ext>
            </a:extLst>
          </p:cNvPr>
          <p:cNvPicPr>
            <a:picLocks noGrp="1" noChangeAspect="1"/>
          </p:cNvPicPr>
          <p:nvPr>
            <p:ph idx="1"/>
          </p:nvPr>
        </p:nvPicPr>
        <p:blipFill>
          <a:blip r:embed="rId2"/>
          <a:stretch>
            <a:fillRect/>
          </a:stretch>
        </p:blipFill>
        <p:spPr>
          <a:xfrm>
            <a:off x="0" y="-83127"/>
            <a:ext cx="12192000" cy="9144001"/>
          </a:xfrm>
        </p:spPr>
      </p:pic>
    </p:spTree>
    <p:extLst>
      <p:ext uri="{BB962C8B-B14F-4D97-AF65-F5344CB8AC3E}">
        <p14:creationId xmlns:p14="http://schemas.microsoft.com/office/powerpoint/2010/main" val="3043966606"/>
      </p:ext>
    </p:ext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sz="3200">
                <a:latin typeface="Lato"/>
              </a:defRPr>
            </a:pPr>
            <a:r>
              <a:rPr lang="en-ZA" dirty="0"/>
              <a:t>What’s in </a:t>
            </a:r>
            <a:r>
              <a:rPr lang="en-ZA" dirty="0" err="1">
                <a:solidFill>
                  <a:srgbClr val="7030A0"/>
                </a:solidFill>
              </a:rPr>
              <a:t>ComplianceSuite</a:t>
            </a:r>
            <a:r>
              <a:rPr lang="en-ZA" b="0" baseline="30000" dirty="0">
                <a:solidFill>
                  <a:schemeClr val="tx1"/>
                </a:solidFill>
              </a:rPr>
              <a:t>™</a:t>
            </a:r>
            <a:endParaRPr dirty="0"/>
          </a:p>
        </p:txBody>
      </p:sp>
      <p:sp>
        <p:nvSpPr>
          <p:cNvPr id="3" name="Content Placeholder 2"/>
          <p:cNvSpPr>
            <a:spLocks noGrp="1"/>
          </p:cNvSpPr>
          <p:nvPr>
            <p:ph idx="1"/>
          </p:nvPr>
        </p:nvSpPr>
        <p:spPr>
          <a:xfrm>
            <a:off x="609600" y="1072945"/>
            <a:ext cx="10972800" cy="5226255"/>
          </a:xfrm>
        </p:spPr>
        <p:txBody>
          <a:bodyPr>
            <a:normAutofit lnSpcReduction="10000"/>
          </a:bodyPr>
          <a:lstStyle/>
          <a:p>
            <a:pPr>
              <a:buClr>
                <a:srgbClr val="FF0000"/>
              </a:buClr>
              <a:buFont typeface="Wingdings" panose="05000000000000000000" pitchFamily="2" charset="2"/>
              <a:buChar char="v"/>
              <a:defRPr sz="1800">
                <a:latin typeface="Lato"/>
              </a:defRPr>
            </a:pPr>
            <a:r>
              <a:rPr dirty="0"/>
              <a:t>Managed cybersecurity </a:t>
            </a:r>
            <a:r>
              <a:rPr lang="en-ZA" dirty="0"/>
              <a:t>compliance </a:t>
            </a:r>
            <a:r>
              <a:rPr dirty="0"/>
              <a:t>solution built for SMBs</a:t>
            </a:r>
            <a:endParaRPr lang="en-ZA" dirty="0"/>
          </a:p>
          <a:p>
            <a:pPr lvl="1">
              <a:defRPr sz="1800">
                <a:latin typeface="Lato"/>
              </a:defRPr>
            </a:pPr>
            <a:endParaRPr dirty="0"/>
          </a:p>
          <a:p>
            <a:pPr lvl="1">
              <a:defRPr sz="1800">
                <a:latin typeface="Lato"/>
              </a:defRPr>
            </a:pPr>
            <a:r>
              <a:rPr dirty="0"/>
              <a:t>Device &amp; data encryption</a:t>
            </a:r>
            <a:endParaRPr lang="en-ZA" dirty="0"/>
          </a:p>
          <a:p>
            <a:pPr lvl="1">
              <a:defRPr sz="1800">
                <a:latin typeface="Lato"/>
              </a:defRPr>
            </a:pPr>
            <a:r>
              <a:rPr dirty="0"/>
              <a:t>Secure email</a:t>
            </a:r>
            <a:r>
              <a:rPr lang="en-ZA" dirty="0"/>
              <a:t> encryption, misdirected email avoidance </a:t>
            </a:r>
          </a:p>
          <a:p>
            <a:pPr lvl="1">
              <a:defRPr sz="1800">
                <a:latin typeface="Lato"/>
              </a:defRPr>
            </a:pPr>
            <a:r>
              <a:rPr lang="en-ZA" dirty="0"/>
              <a:t>Managed DMARC &amp; MTA-STS for email security compliance to mitigate email impersonation</a:t>
            </a:r>
          </a:p>
          <a:p>
            <a:pPr lvl="1">
              <a:defRPr sz="1800">
                <a:latin typeface="Lato"/>
              </a:defRPr>
            </a:pPr>
            <a:r>
              <a:rPr lang="en-ZA" dirty="0" err="1"/>
              <a:t>Mutlitfactor</a:t>
            </a:r>
            <a:r>
              <a:rPr lang="en-ZA" dirty="0"/>
              <a:t> Authentication (</a:t>
            </a:r>
            <a:r>
              <a:rPr dirty="0"/>
              <a:t>MFA</a:t>
            </a:r>
            <a:r>
              <a:rPr lang="en-ZA" dirty="0"/>
              <a:t>)</a:t>
            </a:r>
          </a:p>
          <a:p>
            <a:pPr lvl="1">
              <a:defRPr sz="1800">
                <a:latin typeface="Lato"/>
              </a:defRPr>
            </a:pPr>
            <a:r>
              <a:rPr lang="en-ZA" dirty="0"/>
              <a:t>P</a:t>
            </a:r>
            <a:r>
              <a:rPr dirty="0" err="1"/>
              <a:t>hishing</a:t>
            </a:r>
            <a:r>
              <a:rPr dirty="0"/>
              <a:t> protection</a:t>
            </a:r>
            <a:r>
              <a:rPr lang="en-ZA" dirty="0"/>
              <a:t> &amp; Security Awareness Training</a:t>
            </a:r>
          </a:p>
          <a:p>
            <a:pPr lvl="1">
              <a:defRPr sz="1800">
                <a:latin typeface="Lato"/>
              </a:defRPr>
            </a:pPr>
            <a:r>
              <a:rPr lang="en-ZA" dirty="0"/>
              <a:t>JS &amp; </a:t>
            </a:r>
            <a:r>
              <a:rPr dirty="0"/>
              <a:t>POPIA-aligned technical safeguards</a:t>
            </a:r>
            <a:endParaRPr lang="en-ZA" dirty="0"/>
          </a:p>
          <a:p>
            <a:pPr lvl="1">
              <a:defRPr sz="1800">
                <a:latin typeface="Lato"/>
              </a:defRPr>
            </a:pPr>
            <a:r>
              <a:rPr lang="en-ZA" dirty="0"/>
              <a:t>Dark Web Monitoring</a:t>
            </a:r>
          </a:p>
          <a:p>
            <a:pPr lvl="1">
              <a:defRPr sz="1800">
                <a:latin typeface="Lato"/>
              </a:defRPr>
            </a:pPr>
            <a:r>
              <a:rPr lang="en-ZA" dirty="0"/>
              <a:t>M365/</a:t>
            </a:r>
            <a:r>
              <a:rPr lang="en-ZA" dirty="0" err="1"/>
              <a:t>GoogleWS</a:t>
            </a:r>
            <a:r>
              <a:rPr lang="en-ZA" dirty="0"/>
              <a:t> Account Security &amp; MFA Security Review</a:t>
            </a:r>
          </a:p>
          <a:p>
            <a:pPr lvl="1">
              <a:defRPr sz="1800">
                <a:latin typeface="Lato"/>
              </a:defRPr>
            </a:pPr>
            <a:r>
              <a:rPr lang="en-ZA" dirty="0"/>
              <a:t>Stolen device data-defence</a:t>
            </a:r>
          </a:p>
          <a:p>
            <a:pPr lvl="1">
              <a:defRPr sz="1800">
                <a:latin typeface="Lato"/>
              </a:defRPr>
            </a:pPr>
            <a:r>
              <a:rPr lang="en-ZA" dirty="0"/>
              <a:t>USB security</a:t>
            </a:r>
          </a:p>
          <a:p>
            <a:pPr marL="457200" lvl="1" indent="0">
              <a:buNone/>
              <a:defRPr sz="1800">
                <a:latin typeface="Lato"/>
              </a:defRPr>
            </a:pPr>
            <a:r>
              <a:rPr lang="en-ZA" b="1" dirty="0">
                <a:solidFill>
                  <a:srgbClr val="FF0000"/>
                </a:solidFill>
              </a:rPr>
              <a:t>+</a:t>
            </a:r>
            <a:r>
              <a:rPr lang="en-ZA" dirty="0"/>
              <a:t> </a:t>
            </a:r>
            <a:r>
              <a:rPr lang="en-ZA" b="1" dirty="0">
                <a:solidFill>
                  <a:srgbClr val="7030A0"/>
                </a:solidFill>
              </a:rPr>
              <a:t>Ongoing Risk Assessments </a:t>
            </a:r>
          </a:p>
          <a:p>
            <a:pPr marL="457200" lvl="1" indent="0">
              <a:buNone/>
              <a:defRPr sz="1800">
                <a:latin typeface="Lato"/>
              </a:defRPr>
            </a:pPr>
            <a:r>
              <a:rPr lang="en-ZA" b="1" dirty="0">
                <a:solidFill>
                  <a:srgbClr val="FF0000"/>
                </a:solidFill>
              </a:rPr>
              <a:t>+</a:t>
            </a:r>
            <a:r>
              <a:rPr lang="en-ZA" b="1" dirty="0">
                <a:solidFill>
                  <a:srgbClr val="7030A0"/>
                </a:solidFill>
              </a:rPr>
              <a:t> Audit Ready Documentation &amp; Compliance Support (Toolkit, Templates &amp; Personal AI Assistant)</a:t>
            </a:r>
          </a:p>
          <a:p>
            <a:pPr marL="457200" lvl="1" indent="0">
              <a:buNone/>
              <a:defRPr sz="1800">
                <a:latin typeface="Lato"/>
              </a:defRPr>
            </a:pPr>
            <a:r>
              <a:rPr lang="en-ZA" b="1" dirty="0">
                <a:solidFill>
                  <a:srgbClr val="FF0000"/>
                </a:solidFill>
              </a:rPr>
              <a:t>+ </a:t>
            </a:r>
            <a:r>
              <a:rPr lang="en-ZA" b="1" dirty="0">
                <a:solidFill>
                  <a:srgbClr val="7030A0"/>
                </a:solidFill>
              </a:rPr>
              <a:t>Cyber Warranty </a:t>
            </a:r>
            <a:r>
              <a:rPr lang="en-ZA" dirty="0"/>
              <a:t>(R1M for Data Breach, 500K for Cyber Extortion, R250K for BEC) </a:t>
            </a:r>
            <a:r>
              <a:rPr lang="en-ZA" sz="1600" b="1" dirty="0">
                <a:solidFill>
                  <a:srgbClr val="FF0000"/>
                </a:solidFill>
              </a:rPr>
              <a:t>-&gt; SA Only.</a:t>
            </a:r>
          </a:p>
          <a:p>
            <a:pPr lvl="1">
              <a:defRPr sz="1800">
                <a:latin typeface="Lato"/>
              </a:defRPr>
            </a:pPr>
            <a:endParaRPr lang="en-ZA" dirty="0"/>
          </a:p>
          <a:p>
            <a:pPr>
              <a:buClr>
                <a:srgbClr val="00B050"/>
              </a:buClr>
              <a:buFont typeface="Wingdings" panose="05000000000000000000" pitchFamily="2" charset="2"/>
              <a:buChar char="ü"/>
              <a:defRPr sz="1800">
                <a:latin typeface="Lato"/>
              </a:defRPr>
            </a:pPr>
            <a:r>
              <a:rPr lang="en-ZA" dirty="0">
                <a:solidFill>
                  <a:srgbClr val="FF0000"/>
                </a:solidFill>
              </a:rPr>
              <a:t>Packaged </a:t>
            </a:r>
            <a:r>
              <a:rPr lang="en-ZA" b="1" dirty="0">
                <a:solidFill>
                  <a:srgbClr val="FF0000"/>
                </a:solidFill>
              </a:rPr>
              <a:t>All-in-One</a:t>
            </a:r>
            <a:r>
              <a:rPr lang="en-ZA" dirty="0">
                <a:solidFill>
                  <a:srgbClr val="FF0000"/>
                </a:solidFill>
              </a:rPr>
              <a:t> Cybersecurity bundle for </a:t>
            </a:r>
            <a:r>
              <a:rPr lang="en-ZA" b="1" dirty="0">
                <a:solidFill>
                  <a:srgbClr val="FF0000"/>
                </a:solidFill>
              </a:rPr>
              <a:t>affordable customer delivery</a:t>
            </a:r>
            <a:r>
              <a:rPr lang="en-ZA" dirty="0">
                <a:solidFill>
                  <a:srgbClr val="FF0000"/>
                </a:solidFill>
              </a:rPr>
              <a:t>.</a:t>
            </a:r>
            <a:endParaRPr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3" end="1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14" end="14"/>
                                            </p:txEl>
                                          </p:spTgt>
                                        </p:tgtEl>
                                        <p:attrNameLst>
                                          <p:attrName>style.visibility</p:attrName>
                                        </p:attrNameLst>
                                      </p:cBhvr>
                                      <p:to>
                                        <p:strVal val="visible"/>
                                      </p:to>
                                    </p:set>
                                  </p:childTnLst>
                                </p:cTn>
                              </p:par>
                            </p:childTnLst>
                          </p:cTn>
                        </p:par>
                        <p:par>
                          <p:cTn id="13" fill="hold">
                            <p:stCondLst>
                              <p:cond delay="0"/>
                            </p:stCondLst>
                            <p:childTnLst>
                              <p:par>
                                <p:cTn id="14" presetID="2" presetClass="entr" presetSubtype="4" fill="hold" nodeType="afterEffect">
                                  <p:stCondLst>
                                    <p:cond delay="0"/>
                                  </p:stCondLst>
                                  <p:childTnLst>
                                    <p:set>
                                      <p:cBhvr>
                                        <p:cTn id="15" dur="1" fill="hold">
                                          <p:stCondLst>
                                            <p:cond delay="0"/>
                                          </p:stCondLst>
                                        </p:cTn>
                                        <p:tgtEl>
                                          <p:spTgt spid="3">
                                            <p:txEl>
                                              <p:pRg st="16" end="16"/>
                                            </p:txEl>
                                          </p:spTgt>
                                        </p:tgtEl>
                                        <p:attrNameLst>
                                          <p:attrName>style.visibility</p:attrName>
                                        </p:attrNameLst>
                                      </p:cBhvr>
                                      <p:to>
                                        <p:strVal val="visible"/>
                                      </p:to>
                                    </p:set>
                                    <p:anim calcmode="lin" valueType="num">
                                      <p:cBhvr additive="base">
                                        <p:cTn id="16" dur="500" fill="hold"/>
                                        <p:tgtEl>
                                          <p:spTgt spid="3">
                                            <p:txEl>
                                              <p:pRg st="16" end="16"/>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3">
                                            <p:txEl>
                                              <p:pRg st="16" end="1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dirty="0"/>
              <a:t>Risk</a:t>
            </a:r>
            <a:r>
              <a:rPr lang="en-ZA" dirty="0"/>
              <a:t>s</a:t>
            </a:r>
            <a:r>
              <a:rPr dirty="0"/>
              <a:t> Facing </a:t>
            </a:r>
            <a:r>
              <a:rPr lang="en-ZA" dirty="0"/>
              <a:t>Many </a:t>
            </a:r>
            <a:r>
              <a:rPr dirty="0"/>
              <a:t>SMBs</a:t>
            </a:r>
            <a:r>
              <a:rPr lang="en-ZA" dirty="0"/>
              <a:t>, Today</a:t>
            </a:r>
            <a:endParaRPr dirty="0"/>
          </a:p>
        </p:txBody>
      </p:sp>
      <p:sp>
        <p:nvSpPr>
          <p:cNvPr id="3" name="Content Placeholder 2"/>
          <p:cNvSpPr>
            <a:spLocks noGrp="1"/>
          </p:cNvSpPr>
          <p:nvPr>
            <p:ph idx="1"/>
          </p:nvPr>
        </p:nvSpPr>
        <p:spPr/>
        <p:txBody>
          <a:bodyPr/>
          <a:lstStyle/>
          <a:p>
            <a:pPr lvl="1"/>
            <a:r>
              <a:rPr dirty="0"/>
              <a:t>Cyberattacks</a:t>
            </a:r>
            <a:endParaRPr lang="en-ZA" dirty="0"/>
          </a:p>
          <a:p>
            <a:pPr lvl="1"/>
            <a:endParaRPr lang="en-ZA" dirty="0"/>
          </a:p>
          <a:p>
            <a:pPr lvl="1"/>
            <a:r>
              <a:rPr lang="en-ZA" dirty="0"/>
              <a:t>Credential compromise</a:t>
            </a:r>
          </a:p>
          <a:p>
            <a:pPr lvl="1"/>
            <a:endParaRPr lang="en-ZA" dirty="0"/>
          </a:p>
          <a:p>
            <a:pPr lvl="1"/>
            <a:r>
              <a:rPr lang="en-ZA" dirty="0"/>
              <a:t>Social engineering</a:t>
            </a:r>
          </a:p>
          <a:p>
            <a:pPr lvl="1"/>
            <a:endParaRPr lang="en-ZA" dirty="0"/>
          </a:p>
          <a:p>
            <a:pPr lvl="1"/>
            <a:r>
              <a:rPr lang="en-ZA" dirty="0"/>
              <a:t>C</a:t>
            </a:r>
            <a:r>
              <a:rPr dirty="0" err="1"/>
              <a:t>ompliance</a:t>
            </a:r>
            <a:r>
              <a:rPr dirty="0"/>
              <a:t> pressure</a:t>
            </a:r>
            <a:endParaRPr lang="en-ZA" dirty="0"/>
          </a:p>
          <a:p>
            <a:pPr lvl="1"/>
            <a:endParaRPr lang="en-ZA" dirty="0"/>
          </a:p>
          <a:p>
            <a:pPr lvl="1"/>
            <a:r>
              <a:rPr lang="en-ZA" dirty="0"/>
              <a:t>Budgets</a:t>
            </a:r>
            <a:endParaRP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sz="3200">
                <a:latin typeface="Lato"/>
              </a:defRPr>
            </a:pPr>
            <a:r>
              <a:rPr lang="en-ZA" dirty="0"/>
              <a:t>Our (MSP) </a:t>
            </a:r>
            <a:r>
              <a:rPr dirty="0"/>
              <a:t>Challenge</a:t>
            </a:r>
          </a:p>
        </p:txBody>
      </p:sp>
      <p:sp>
        <p:nvSpPr>
          <p:cNvPr id="3" name="Content Placeholder 2"/>
          <p:cNvSpPr>
            <a:spLocks noGrp="1"/>
          </p:cNvSpPr>
          <p:nvPr>
            <p:ph idx="1"/>
          </p:nvPr>
        </p:nvSpPr>
        <p:spPr>
          <a:xfrm>
            <a:off x="314960" y="1208700"/>
            <a:ext cx="11673840" cy="5486740"/>
          </a:xfrm>
        </p:spPr>
        <p:txBody>
          <a:bodyPr>
            <a:normAutofit/>
          </a:bodyPr>
          <a:lstStyle/>
          <a:p>
            <a:pPr lvl="1">
              <a:defRPr sz="1800">
                <a:latin typeface="Lato"/>
              </a:defRPr>
            </a:pPr>
            <a:r>
              <a:rPr dirty="0"/>
              <a:t>SMBs are increasingly targeted by cyber threats</a:t>
            </a:r>
            <a:endParaRPr lang="en-ZA" dirty="0"/>
          </a:p>
          <a:p>
            <a:pPr lvl="1">
              <a:defRPr sz="1800">
                <a:latin typeface="Lato"/>
              </a:defRPr>
            </a:pPr>
            <a:endParaRPr dirty="0"/>
          </a:p>
          <a:p>
            <a:pPr lvl="1">
              <a:defRPr sz="1800">
                <a:latin typeface="Lato"/>
              </a:defRPr>
            </a:pPr>
            <a:r>
              <a:rPr dirty="0"/>
              <a:t>POPIA places responsibility on protecting personal data</a:t>
            </a:r>
            <a:endParaRPr lang="en-ZA" dirty="0"/>
          </a:p>
          <a:p>
            <a:pPr lvl="1">
              <a:defRPr sz="1800">
                <a:latin typeface="Lato"/>
              </a:defRPr>
            </a:pPr>
            <a:endParaRPr lang="en-ZA" dirty="0"/>
          </a:p>
          <a:p>
            <a:pPr lvl="1">
              <a:defRPr sz="1800">
                <a:latin typeface="Lato"/>
              </a:defRPr>
            </a:pPr>
            <a:r>
              <a:rPr lang="en-ZA" dirty="0"/>
              <a:t>JS01 &amp; JS02 mandates FSPs to develop cyber resilience</a:t>
            </a:r>
          </a:p>
          <a:p>
            <a:pPr lvl="1">
              <a:defRPr sz="1800">
                <a:latin typeface="Lato"/>
              </a:defRPr>
            </a:pPr>
            <a:endParaRPr dirty="0"/>
          </a:p>
          <a:p>
            <a:pPr lvl="1">
              <a:defRPr sz="1800">
                <a:latin typeface="Lato"/>
              </a:defRPr>
            </a:pPr>
            <a:r>
              <a:rPr lang="en-ZA" dirty="0"/>
              <a:t>Clients </a:t>
            </a:r>
            <a:r>
              <a:rPr dirty="0"/>
              <a:t>expect </a:t>
            </a:r>
            <a:r>
              <a:rPr lang="en-ZA" dirty="0"/>
              <a:t>us t</a:t>
            </a:r>
            <a:r>
              <a:rPr dirty="0"/>
              <a:t>o guide cybersecurity decisions</a:t>
            </a:r>
            <a:r>
              <a:rPr lang="en-ZA" dirty="0"/>
              <a:t> and provide supply-chain questionnaire responses</a:t>
            </a:r>
          </a:p>
          <a:p>
            <a:pPr marL="457200" lvl="1" indent="0">
              <a:buNone/>
            </a:pPr>
            <a:endParaRPr lang="en-ZA" sz="1900" dirty="0">
              <a:latin typeface="Lato" panose="020F0502020204030203" pitchFamily="34" charset="0"/>
              <a:ea typeface="Lato" panose="020F0502020204030203" pitchFamily="34" charset="0"/>
              <a:cs typeface="Lato" panose="020F0502020204030203" pitchFamily="34" charset="0"/>
            </a:endParaRPr>
          </a:p>
          <a:p>
            <a:pPr>
              <a:buFont typeface="Wingdings" panose="05000000000000000000" pitchFamily="2" charset="2"/>
              <a:buChar char="v"/>
            </a:pPr>
            <a:r>
              <a:rPr lang="en-US" sz="3200" i="1" dirty="0">
                <a:solidFill>
                  <a:srgbClr val="FF0000"/>
                </a:solidFill>
                <a:latin typeface="Lato" panose="020F0502020204030203" pitchFamily="34" charset="0"/>
                <a:ea typeface="Lato" panose="020F0502020204030203" pitchFamily="34" charset="0"/>
                <a:cs typeface="Lato" panose="020F0502020204030203" pitchFamily="34" charset="0"/>
              </a:rPr>
              <a:t> </a:t>
            </a:r>
            <a:r>
              <a:rPr lang="en-US" sz="3200" i="1" dirty="0">
                <a:solidFill>
                  <a:schemeClr val="tx1"/>
                </a:solidFill>
                <a:latin typeface="Lato" panose="020F0502020204030203" pitchFamily="34" charset="0"/>
                <a:ea typeface="Lato" panose="020F0502020204030203" pitchFamily="34" charset="0"/>
                <a:cs typeface="Lato" panose="020F0502020204030203" pitchFamily="34" charset="0"/>
              </a:rPr>
              <a:t>The customer reality we see everyday!</a:t>
            </a:r>
            <a:endParaRPr lang="en-US" sz="3200" dirty="0"/>
          </a:p>
          <a:p>
            <a:pPr lvl="2">
              <a:buFont typeface="Wingdings" panose="05000000000000000000" pitchFamily="2" charset="2"/>
              <a:buChar char="Ø"/>
            </a:pPr>
            <a:r>
              <a:rPr lang="en-ZA" sz="2400" i="1" dirty="0">
                <a:solidFill>
                  <a:srgbClr val="FF0000"/>
                </a:solidFill>
                <a:latin typeface="Lato" panose="020F0502020204030203" pitchFamily="34" charset="0"/>
                <a:ea typeface="Lato" panose="020F0502020204030203" pitchFamily="34" charset="0"/>
                <a:cs typeface="Lato" panose="020F0502020204030203" pitchFamily="34" charset="0"/>
              </a:rPr>
              <a:t> Can’t afford enterprise security tools</a:t>
            </a:r>
          </a:p>
          <a:p>
            <a:pPr lvl="2">
              <a:buFont typeface="Wingdings" panose="05000000000000000000" pitchFamily="2" charset="2"/>
              <a:buChar char="Ø"/>
            </a:pPr>
            <a:r>
              <a:rPr lang="en-ZA" sz="2400" i="1" dirty="0">
                <a:solidFill>
                  <a:srgbClr val="FF0000"/>
                </a:solidFill>
                <a:latin typeface="Lato" panose="020F0502020204030203" pitchFamily="34" charset="0"/>
                <a:ea typeface="Lato" panose="020F0502020204030203" pitchFamily="34" charset="0"/>
                <a:cs typeface="Lato" panose="020F0502020204030203" pitchFamily="34" charset="0"/>
              </a:rPr>
              <a:t> Don’t have cyber insurance</a:t>
            </a:r>
          </a:p>
          <a:p>
            <a:pPr lvl="2">
              <a:buFont typeface="Wingdings" panose="05000000000000000000" pitchFamily="2" charset="2"/>
              <a:buChar char="Ø"/>
            </a:pPr>
            <a:r>
              <a:rPr lang="en-ZA" sz="2400" i="1" dirty="0">
                <a:solidFill>
                  <a:srgbClr val="FF0000"/>
                </a:solidFill>
                <a:latin typeface="Lato" panose="020F0502020204030203" pitchFamily="34" charset="0"/>
                <a:ea typeface="Lato" panose="020F0502020204030203" pitchFamily="34" charset="0"/>
                <a:cs typeface="Lato" panose="020F0502020204030203" pitchFamily="34" charset="0"/>
              </a:rPr>
              <a:t> Don’t understand cybersecurity compliance</a:t>
            </a:r>
          </a:p>
          <a:p>
            <a:pPr lvl="2">
              <a:buFont typeface="Wingdings" panose="05000000000000000000" pitchFamily="2" charset="2"/>
              <a:buChar char="Ø"/>
            </a:pPr>
            <a:r>
              <a:rPr lang="en-ZA" sz="2400" i="1" dirty="0">
                <a:solidFill>
                  <a:srgbClr val="FF0000"/>
                </a:solidFill>
                <a:latin typeface="Lato" panose="020F0502020204030203" pitchFamily="34" charset="0"/>
                <a:ea typeface="Lato" panose="020F0502020204030203" pitchFamily="34" charset="0"/>
                <a:cs typeface="Lato" panose="020F0502020204030203" pitchFamily="34" charset="0"/>
              </a:rPr>
              <a:t> Expect us (the MSP) to just “handle it”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8" end="8"/>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9" end="9"/>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10" end="1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11" end="1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252B93-A03E-E183-E4B2-5A5A8D83426A}"/>
              </a:ext>
            </a:extLst>
          </p:cNvPr>
          <p:cNvSpPr>
            <a:spLocks noGrp="1"/>
          </p:cNvSpPr>
          <p:nvPr>
            <p:ph type="title"/>
          </p:nvPr>
        </p:nvSpPr>
        <p:spPr/>
        <p:txBody>
          <a:bodyPr/>
          <a:lstStyle/>
          <a:p>
            <a:r>
              <a:rPr lang="en-ZA" dirty="0"/>
              <a:t>What Is </a:t>
            </a:r>
            <a:r>
              <a:rPr lang="en-ZA" dirty="0" err="1">
                <a:solidFill>
                  <a:srgbClr val="7030A0"/>
                </a:solidFill>
              </a:rPr>
              <a:t>ComplianceSuite</a:t>
            </a:r>
            <a:r>
              <a:rPr lang="en-ZA" b="0" baseline="30000" dirty="0">
                <a:solidFill>
                  <a:schemeClr val="tx1"/>
                </a:solidFill>
              </a:rPr>
              <a:t>™</a:t>
            </a:r>
            <a:endParaRPr lang="en-ZA" dirty="0"/>
          </a:p>
        </p:txBody>
      </p:sp>
      <p:sp>
        <p:nvSpPr>
          <p:cNvPr id="3" name="Content Placeholder 2">
            <a:extLst>
              <a:ext uri="{FF2B5EF4-FFF2-40B4-BE49-F238E27FC236}">
                <a16:creationId xmlns:a16="http://schemas.microsoft.com/office/drawing/2014/main" id="{ACAA563E-B2A3-5EE8-A4BD-55A093BE0256}"/>
              </a:ext>
            </a:extLst>
          </p:cNvPr>
          <p:cNvSpPr>
            <a:spLocks noGrp="1"/>
          </p:cNvSpPr>
          <p:nvPr>
            <p:ph idx="1"/>
          </p:nvPr>
        </p:nvSpPr>
        <p:spPr>
          <a:xfrm>
            <a:off x="609600" y="1212482"/>
            <a:ext cx="10972800" cy="5086718"/>
          </a:xfrm>
        </p:spPr>
        <p:txBody>
          <a:bodyPr>
            <a:normAutofit/>
          </a:bodyPr>
          <a:lstStyle/>
          <a:p>
            <a:pPr marL="0" indent="0">
              <a:buNone/>
            </a:pPr>
            <a:r>
              <a:rPr lang="en-ZA" b="1" dirty="0"/>
              <a:t>A standardised, advanced cybersecurity and compliance protection </a:t>
            </a:r>
            <a:r>
              <a:rPr lang="en-ZA" b="1" i="1" dirty="0"/>
              <a:t>solution bundle </a:t>
            </a:r>
            <a:r>
              <a:rPr lang="en-ZA" b="1" dirty="0"/>
              <a:t>with built-in financial protection.</a:t>
            </a:r>
            <a:r>
              <a:rPr lang="en-ZA" dirty="0"/>
              <a:t> </a:t>
            </a:r>
          </a:p>
          <a:p>
            <a:pPr lvl="1"/>
            <a:r>
              <a:rPr lang="en-ZA" dirty="0"/>
              <a:t>Fully managed </a:t>
            </a:r>
            <a:r>
              <a:rPr lang="en-ZA" b="1" dirty="0">
                <a:solidFill>
                  <a:srgbClr val="FF0000"/>
                </a:solidFill>
              </a:rPr>
              <a:t>All-in-One </a:t>
            </a:r>
            <a:r>
              <a:rPr lang="en-ZA" dirty="0"/>
              <a:t>cybersecurity solution purpose-built for SMBs</a:t>
            </a:r>
          </a:p>
          <a:p>
            <a:pPr lvl="1"/>
            <a:r>
              <a:rPr lang="en-ZA" dirty="0"/>
              <a:t>Supports JS and POPIA-aligned technical safeguards</a:t>
            </a:r>
          </a:p>
          <a:p>
            <a:pPr lvl="1"/>
            <a:r>
              <a:rPr lang="en-ZA" dirty="0"/>
              <a:t>Simplifies POPIA and Joint Standard compliance through managed policies, controls, evidence, and audit readiness.</a:t>
            </a:r>
          </a:p>
          <a:p>
            <a:pPr lvl="0"/>
            <a:endParaRPr lang="en-ZA" dirty="0"/>
          </a:p>
          <a:p>
            <a:pPr lvl="0"/>
            <a:r>
              <a:rPr lang="en-ZA" dirty="0">
                <a:solidFill>
                  <a:srgbClr val="FF0000"/>
                </a:solidFill>
              </a:rPr>
              <a:t>Move compliance from documents to operational reality. </a:t>
            </a:r>
          </a:p>
          <a:p>
            <a:pPr lvl="0"/>
            <a:r>
              <a:rPr lang="en-ZA" dirty="0">
                <a:solidFill>
                  <a:srgbClr val="FF0000"/>
                </a:solidFill>
              </a:rPr>
              <a:t>Reduce regulatory risk, audit stress, and internal burden</a:t>
            </a:r>
            <a:r>
              <a:rPr lang="en-ZA" dirty="0"/>
              <a:t>.</a:t>
            </a:r>
          </a:p>
          <a:p>
            <a:pPr lvl="1">
              <a:buFont typeface="Wingdings" panose="05000000000000000000" pitchFamily="2" charset="2"/>
              <a:buChar char="ü"/>
            </a:pPr>
            <a:r>
              <a:rPr lang="en-ZA" i="1" dirty="0"/>
              <a:t>Combining technical control, governance support &amp; ongoing reporting</a:t>
            </a:r>
          </a:p>
          <a:p>
            <a:pPr lvl="1">
              <a:buFont typeface="Wingdings" panose="05000000000000000000" pitchFamily="2" charset="2"/>
              <a:buChar char="ü"/>
            </a:pPr>
            <a:r>
              <a:rPr lang="en-ZA" i="1" dirty="0"/>
              <a:t>Audit confidence &amp; Executive oversight</a:t>
            </a:r>
          </a:p>
          <a:p>
            <a:endParaRPr lang="en-ZA" dirty="0"/>
          </a:p>
        </p:txBody>
      </p:sp>
    </p:spTree>
    <p:extLst>
      <p:ext uri="{BB962C8B-B14F-4D97-AF65-F5344CB8AC3E}">
        <p14:creationId xmlns:p14="http://schemas.microsoft.com/office/powerpoint/2010/main" val="1798269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sz="3200">
                <a:latin typeface="Lato"/>
              </a:defRPr>
            </a:pPr>
            <a:r>
              <a:rPr dirty="0"/>
              <a:t>Why </a:t>
            </a:r>
            <a:r>
              <a:rPr lang="en-ZA" dirty="0" err="1">
                <a:solidFill>
                  <a:srgbClr val="7030A0"/>
                </a:solidFill>
              </a:rPr>
              <a:t>ComplianceSuite</a:t>
            </a:r>
            <a:r>
              <a:rPr lang="en-ZA" b="0" baseline="30000" dirty="0">
                <a:solidFill>
                  <a:schemeClr val="tx1"/>
                </a:solidFill>
              </a:rPr>
              <a:t>™</a:t>
            </a:r>
            <a:r>
              <a:rPr lang="en-ZA" dirty="0"/>
              <a:t> F</a:t>
            </a:r>
            <a:r>
              <a:rPr dirty="0"/>
              <a:t>its </a:t>
            </a:r>
            <a:r>
              <a:rPr lang="en-ZA" dirty="0"/>
              <a:t>You</a:t>
            </a:r>
            <a:endParaRPr dirty="0"/>
          </a:p>
        </p:txBody>
      </p:sp>
      <p:sp>
        <p:nvSpPr>
          <p:cNvPr id="3" name="Content Placeholder 2"/>
          <p:cNvSpPr>
            <a:spLocks noGrp="1"/>
          </p:cNvSpPr>
          <p:nvPr>
            <p:ph idx="1"/>
          </p:nvPr>
        </p:nvSpPr>
        <p:spPr/>
        <p:txBody>
          <a:bodyPr/>
          <a:lstStyle/>
          <a:p>
            <a:endParaRPr dirty="0"/>
          </a:p>
          <a:p>
            <a:pPr lvl="1">
              <a:defRPr sz="1800">
                <a:latin typeface="Lato"/>
              </a:defRPr>
            </a:pPr>
            <a:r>
              <a:rPr lang="en-ZA" dirty="0"/>
              <a:t>Fully Managed Cybersecurity for your business</a:t>
            </a:r>
          </a:p>
          <a:p>
            <a:pPr lvl="1">
              <a:defRPr sz="1800">
                <a:latin typeface="Lato"/>
              </a:defRPr>
            </a:pPr>
            <a:endParaRPr dirty="0"/>
          </a:p>
          <a:p>
            <a:pPr lvl="1">
              <a:defRPr sz="1800">
                <a:latin typeface="Lato"/>
              </a:defRPr>
            </a:pPr>
            <a:r>
              <a:rPr lang="en-ZA" dirty="0"/>
              <a:t>S</a:t>
            </a:r>
            <a:r>
              <a:rPr dirty="0" err="1"/>
              <a:t>tandardise</a:t>
            </a:r>
            <a:r>
              <a:rPr lang="en-ZA" dirty="0"/>
              <a:t>d across our customer contracts</a:t>
            </a:r>
            <a:endParaRPr lang="en-ZA" sz="1800" dirty="0">
              <a:latin typeface="Lato" panose="020F0502020204030203" pitchFamily="34" charset="0"/>
              <a:ea typeface="Lato" panose="020F0502020204030203" pitchFamily="34" charset="0"/>
              <a:cs typeface="Lato" panose="020F0502020204030203" pitchFamily="34" charset="0"/>
            </a:endParaRPr>
          </a:p>
          <a:p>
            <a:pPr lvl="1">
              <a:defRPr sz="1800">
                <a:latin typeface="Lato"/>
              </a:defRPr>
            </a:pPr>
            <a:endParaRPr lang="en-ZA" dirty="0"/>
          </a:p>
          <a:p>
            <a:pPr lvl="1">
              <a:defRPr sz="1800">
                <a:latin typeface="Lato"/>
              </a:defRPr>
            </a:pPr>
            <a:r>
              <a:rPr dirty="0"/>
              <a:t>Designed for </a:t>
            </a:r>
            <a:r>
              <a:rPr lang="en-ZA" dirty="0"/>
              <a:t>prompt service </a:t>
            </a:r>
            <a:r>
              <a:rPr dirty="0"/>
              <a:t>delivery</a:t>
            </a:r>
            <a:r>
              <a:rPr lang="en-ZA" dirty="0"/>
              <a:t>, audit readiness and business protection</a:t>
            </a:r>
          </a:p>
          <a:p>
            <a:pPr lvl="1">
              <a:defRPr sz="1800">
                <a:latin typeface="Lato"/>
              </a:defRPr>
            </a:pPr>
            <a:endParaRPr lang="en-ZA" dirty="0"/>
          </a:p>
          <a:p>
            <a:endParaRPr lang="en-ZA" sz="1800" dirty="0">
              <a:latin typeface="Lato" panose="020F0502020204030203" pitchFamily="34" charset="0"/>
              <a:ea typeface="Lato" panose="020F0502020204030203" pitchFamily="34" charset="0"/>
              <a:cs typeface="Lato" panose="020F0502020204030203" pitchFamily="34" charset="0"/>
            </a:endParaRPr>
          </a:p>
          <a:p>
            <a:pPr marL="0" indent="0">
              <a:buNone/>
            </a:pPr>
            <a:r>
              <a:rPr lang="en-ZA" dirty="0">
                <a:latin typeface="Lato" panose="020F0502020204030203" pitchFamily="34" charset="0"/>
                <a:ea typeface="Lato" panose="020F0502020204030203" pitchFamily="34" charset="0"/>
                <a:cs typeface="Lato" panose="020F0502020204030203" pitchFamily="34" charset="0"/>
              </a:rPr>
              <a:t>You focus on your business.</a:t>
            </a:r>
            <a:br>
              <a:rPr lang="en-ZA" dirty="0">
                <a:latin typeface="Lato" panose="020F0502020204030203" pitchFamily="34" charset="0"/>
                <a:ea typeface="Lato" panose="020F0502020204030203" pitchFamily="34" charset="0"/>
                <a:cs typeface="Lato" panose="020F0502020204030203" pitchFamily="34" charset="0"/>
              </a:rPr>
            </a:br>
            <a:r>
              <a:rPr lang="en-ZA" b="1" dirty="0" err="1">
                <a:solidFill>
                  <a:srgbClr val="7030A0"/>
                </a:solidFill>
                <a:latin typeface="Lato" panose="020F0502020204030203" pitchFamily="34" charset="0"/>
                <a:ea typeface="Lato" panose="020F0502020204030203" pitchFamily="34" charset="0"/>
                <a:cs typeface="Lato" panose="020F0502020204030203" pitchFamily="34" charset="0"/>
              </a:rPr>
              <a:t>ComplianceSuite</a:t>
            </a:r>
            <a:r>
              <a:rPr lang="en-ZA" b="1" dirty="0">
                <a:latin typeface="Lato" panose="020F0502020204030203" pitchFamily="34" charset="0"/>
                <a:ea typeface="Lato" panose="020F0502020204030203" pitchFamily="34" charset="0"/>
                <a:cs typeface="Lato" panose="020F0502020204030203" pitchFamily="34" charset="0"/>
              </a:rPr>
              <a:t> </a:t>
            </a:r>
            <a:r>
              <a:rPr lang="en-ZA" dirty="0">
                <a:latin typeface="Lato" panose="020F0502020204030203" pitchFamily="34" charset="0"/>
                <a:ea typeface="Lato" panose="020F0502020204030203" pitchFamily="34" charset="0"/>
                <a:cs typeface="Lato" panose="020F0502020204030203" pitchFamily="34" charset="0"/>
              </a:rPr>
              <a:t>underpins essential security &amp; compliance needs.</a:t>
            </a:r>
          </a:p>
          <a:p>
            <a:pPr lvl="1">
              <a:defRPr sz="1800">
                <a:latin typeface="Lato"/>
              </a:defRPr>
            </a:pPr>
            <a:endParaRP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a:solidFill>
                  <a:schemeClr val="tx1"/>
                </a:solidFill>
              </a:rPr>
              <a:t>Bundled </a:t>
            </a:r>
            <a:r>
              <a:rPr dirty="0"/>
              <a:t>Compliance Support</a:t>
            </a:r>
          </a:p>
        </p:txBody>
      </p:sp>
      <p:sp>
        <p:nvSpPr>
          <p:cNvPr id="3" name="Content Placeholder 2"/>
          <p:cNvSpPr>
            <a:spLocks noGrp="1"/>
          </p:cNvSpPr>
          <p:nvPr>
            <p:ph idx="1"/>
          </p:nvPr>
        </p:nvSpPr>
        <p:spPr/>
        <p:txBody>
          <a:bodyPr>
            <a:normAutofit/>
          </a:bodyPr>
          <a:lstStyle/>
          <a:p>
            <a:pPr lvl="1"/>
            <a:r>
              <a:rPr lang="en-ZA" dirty="0"/>
              <a:t>Data Protection aligned technical safeguards for global leverage</a:t>
            </a:r>
          </a:p>
          <a:p>
            <a:pPr lvl="2"/>
            <a:r>
              <a:rPr lang="en-US" dirty="0"/>
              <a:t>South African POPIA-aligned technical safeguards for any SMB</a:t>
            </a:r>
          </a:p>
          <a:p>
            <a:pPr lvl="2"/>
            <a:r>
              <a:rPr lang="en-US" dirty="0"/>
              <a:t>South African FSCA JS-aligned technical safeguards for FSPs</a:t>
            </a:r>
          </a:p>
          <a:p>
            <a:pPr lvl="2"/>
            <a:r>
              <a:rPr lang="en-US" dirty="0"/>
              <a:t>General Data Protection-aligned technical safeguards for any jurisdiction</a:t>
            </a:r>
          </a:p>
          <a:p>
            <a:pPr lvl="1"/>
            <a:r>
              <a:rPr lang="en-ZA" dirty="0"/>
              <a:t>DIY Toolkit to navigate data protection compliance, actions, and tasks</a:t>
            </a:r>
          </a:p>
          <a:p>
            <a:pPr lvl="1"/>
            <a:r>
              <a:rPr lang="en-ZA" dirty="0"/>
              <a:t>Personal AI Assistant to guide you and to answer your questions</a:t>
            </a:r>
          </a:p>
          <a:p>
            <a:pPr lvl="1"/>
            <a:r>
              <a:rPr lang="en-ZA" dirty="0"/>
              <a:t>100+ Templates to streamline policy and evidence documentation</a:t>
            </a:r>
          </a:p>
          <a:p>
            <a:pPr lvl="1"/>
            <a:r>
              <a:rPr lang="en-ZA" dirty="0"/>
              <a:t>Document Tracker to keep on top of review and responses</a:t>
            </a:r>
          </a:p>
          <a:p>
            <a:pPr lvl="1"/>
            <a:r>
              <a:rPr lang="en-ZA" dirty="0"/>
              <a:t>Assessments &amp; Reports so you’re audit-ready </a:t>
            </a:r>
          </a:p>
          <a:p>
            <a:pPr lvl="2"/>
            <a:r>
              <a:rPr lang="en-ZA" b="1" dirty="0">
                <a:solidFill>
                  <a:srgbClr val="FF0000"/>
                </a:solidFill>
              </a:rPr>
              <a:t>WIN </a:t>
            </a:r>
            <a:r>
              <a:rPr lang="en-ZA" dirty="0"/>
              <a:t>customer &amp; supplier confidence</a:t>
            </a:r>
          </a:p>
          <a:p>
            <a:pPr lvl="1"/>
            <a:r>
              <a:rPr lang="en-ZA" b="1" dirty="0"/>
              <a:t>ComplianceEZ</a:t>
            </a:r>
            <a:r>
              <a:rPr lang="en-ZA" b="1" baseline="30000" dirty="0"/>
              <a:t>®</a:t>
            </a:r>
            <a:r>
              <a:rPr lang="en-ZA" b="1" dirty="0"/>
              <a:t> </a:t>
            </a:r>
            <a:r>
              <a:rPr lang="en-ZA" dirty="0"/>
              <a:t>for compliance posture </a:t>
            </a:r>
            <a:r>
              <a:rPr lang="en-ZA" i="1" dirty="0"/>
              <a:t>by framework </a:t>
            </a:r>
            <a:r>
              <a:rPr lang="en-ZA" dirty="0"/>
              <a:t>(NIST, CIS, ISO27001, etc)</a:t>
            </a:r>
            <a:endParaRP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CE25C6E-7AA9-8532-F34C-7B6FBC1449BE}"/>
              </a:ext>
            </a:extLst>
          </p:cNvPr>
          <p:cNvSpPr>
            <a:spLocks noGrp="1"/>
          </p:cNvSpPr>
          <p:nvPr>
            <p:ph idx="1"/>
          </p:nvPr>
        </p:nvSpPr>
        <p:spPr>
          <a:xfrm>
            <a:off x="609600" y="877202"/>
            <a:ext cx="10972800" cy="4712109"/>
          </a:xfrm>
          <a:solidFill>
            <a:srgbClr val="FF0000"/>
          </a:solidFill>
        </p:spPr>
        <p:txBody>
          <a:bodyPr>
            <a:normAutofit lnSpcReduction="10000"/>
          </a:bodyPr>
          <a:lstStyle/>
          <a:p>
            <a:pPr marL="0" indent="0" algn="ctr">
              <a:buNone/>
            </a:pPr>
            <a:r>
              <a:rPr lang="en-ZA" sz="9600" b="1" dirty="0">
                <a:solidFill>
                  <a:schemeClr val="bg1"/>
                </a:solidFill>
              </a:rPr>
              <a:t>COMPLIANCE</a:t>
            </a:r>
          </a:p>
          <a:p>
            <a:pPr marL="0" indent="0" algn="ctr">
              <a:buNone/>
            </a:pPr>
            <a:r>
              <a:rPr lang="en-ZA" sz="9600" b="1" dirty="0">
                <a:solidFill>
                  <a:schemeClr val="bg1"/>
                </a:solidFill>
              </a:rPr>
              <a:t>POSTURE</a:t>
            </a:r>
          </a:p>
          <a:p>
            <a:pPr marL="0" indent="0" algn="ctr">
              <a:buNone/>
            </a:pPr>
            <a:r>
              <a:rPr lang="en-ZA" sz="9600" b="1" dirty="0">
                <a:solidFill>
                  <a:schemeClr val="bg1"/>
                </a:solidFill>
              </a:rPr>
              <a:t>BASIC CHECK</a:t>
            </a:r>
          </a:p>
        </p:txBody>
      </p:sp>
    </p:spTree>
    <p:extLst>
      <p:ext uri="{BB962C8B-B14F-4D97-AF65-F5344CB8AC3E}">
        <p14:creationId xmlns:p14="http://schemas.microsoft.com/office/powerpoint/2010/main" val="2519453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DF74A1-5043-F12A-0A13-87C02B2A07E1}"/>
              </a:ext>
            </a:extLst>
          </p:cNvPr>
          <p:cNvSpPr>
            <a:spLocks noGrp="1"/>
          </p:cNvSpPr>
          <p:nvPr>
            <p:ph type="title"/>
          </p:nvPr>
        </p:nvSpPr>
        <p:spPr/>
        <p:txBody>
          <a:bodyPr/>
          <a:lstStyle/>
          <a:p>
            <a:r>
              <a:rPr lang="en-ZA" dirty="0"/>
              <a:t>Basic Joint Standard Readiness Check:</a:t>
            </a:r>
          </a:p>
        </p:txBody>
      </p:sp>
      <p:graphicFrame>
        <p:nvGraphicFramePr>
          <p:cNvPr id="5" name="Content Placeholder 4">
            <a:extLst>
              <a:ext uri="{FF2B5EF4-FFF2-40B4-BE49-F238E27FC236}">
                <a16:creationId xmlns:a16="http://schemas.microsoft.com/office/drawing/2014/main" id="{45E7C6C6-5559-903E-805F-BE191DF04D8B}"/>
              </a:ext>
            </a:extLst>
          </p:cNvPr>
          <p:cNvGraphicFramePr>
            <a:graphicFrameLocks noGrp="1"/>
          </p:cNvGraphicFramePr>
          <p:nvPr>
            <p:ph idx="1"/>
            <p:extLst>
              <p:ext uri="{D42A27DB-BD31-4B8C-83A1-F6EECF244321}">
                <p14:modId xmlns:p14="http://schemas.microsoft.com/office/powerpoint/2010/main" val="3539340570"/>
              </p:ext>
            </p:extLst>
          </p:nvPr>
        </p:nvGraphicFramePr>
        <p:xfrm>
          <a:off x="609600" y="1029653"/>
          <a:ext cx="10972800" cy="1559560"/>
        </p:xfrm>
        <a:graphic>
          <a:graphicData uri="http://schemas.openxmlformats.org/drawingml/2006/table">
            <a:tbl>
              <a:tblPr firstRow="1" bandRow="1">
                <a:tableStyleId>{073A0DAA-6AF3-43AB-8588-CEC1D06C72B9}</a:tableStyleId>
              </a:tblPr>
              <a:tblGrid>
                <a:gridCol w="1381760">
                  <a:extLst>
                    <a:ext uri="{9D8B030D-6E8A-4147-A177-3AD203B41FA5}">
                      <a16:colId xmlns:a16="http://schemas.microsoft.com/office/drawing/2014/main" val="724372464"/>
                    </a:ext>
                  </a:extLst>
                </a:gridCol>
                <a:gridCol w="9591040">
                  <a:extLst>
                    <a:ext uri="{9D8B030D-6E8A-4147-A177-3AD203B41FA5}">
                      <a16:colId xmlns:a16="http://schemas.microsoft.com/office/drawing/2014/main" val="2807850344"/>
                    </a:ext>
                  </a:extLst>
                </a:gridCol>
              </a:tblGrid>
              <a:tr h="370840">
                <a:tc gridSpan="2">
                  <a:txBody>
                    <a:bodyPr/>
                    <a:lstStyle/>
                    <a:p>
                      <a:r>
                        <a:rPr lang="en-ZA" dirty="0"/>
                        <a:t>GOVERNANCE</a:t>
                      </a:r>
                    </a:p>
                  </a:txBody>
                  <a:tcPr>
                    <a:solidFill>
                      <a:srgbClr val="FF0000"/>
                    </a:solidFill>
                  </a:tcPr>
                </a:tc>
                <a:tc hMerge="1">
                  <a:txBody>
                    <a:bodyPr/>
                    <a:lstStyle/>
                    <a:p>
                      <a:endParaRPr dirty="0"/>
                    </a:p>
                  </a:txBody>
                  <a:tcPr/>
                </a:tc>
                <a:extLst>
                  <a:ext uri="{0D108BD9-81ED-4DB2-BD59-A6C34878D82A}">
                    <a16:rowId xmlns:a16="http://schemas.microsoft.com/office/drawing/2014/main" val="2598638810"/>
                  </a:ext>
                </a:extLst>
              </a:tr>
              <a:tr h="370840">
                <a:tc>
                  <a:txBody>
                    <a:bodyPr/>
                    <a:lstStyle/>
                    <a:p>
                      <a:pPr marL="285750" indent="-285750" algn="ctr">
                        <a:buFont typeface="Wingdings" panose="05000000000000000000" pitchFamily="2" charset="2"/>
                        <a:buChar char="ü"/>
                      </a:pPr>
                      <a:r>
                        <a:rPr lang="en-ZA" sz="2000" b="1" dirty="0">
                          <a:solidFill>
                            <a:srgbClr val="00B050"/>
                          </a:solidFill>
                        </a:rPr>
                        <a:t> </a:t>
                      </a:r>
                    </a:p>
                  </a:txBody>
                  <a:tcPr/>
                </a:tc>
                <a:tc>
                  <a:txBody>
                    <a:bodyPr/>
                    <a:lstStyle/>
                    <a:p>
                      <a:pPr>
                        <a:lnSpc>
                          <a:spcPct val="115000"/>
                        </a:lnSpc>
                        <a:spcAft>
                          <a:spcPts val="800"/>
                        </a:spcAft>
                        <a:buNone/>
                      </a:pPr>
                      <a:r>
                        <a:rPr lang="en-ZA" sz="2000" b="1" kern="100">
                          <a:effectLst/>
                          <a:latin typeface="Aptos" panose="020B0004020202020204" pitchFamily="34" charset="0"/>
                          <a:ea typeface="Aptos" panose="020B0004020202020204" pitchFamily="34" charset="0"/>
                          <a:cs typeface="Times New Roman" panose="02020603050405020304" pitchFamily="18" charset="0"/>
                        </a:rPr>
                        <a:t>Roles and responsibilities assigned</a:t>
                      </a:r>
                      <a:endParaRPr lang="en-ZA" sz="1800" b="1"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903397417"/>
                  </a:ext>
                </a:extLst>
              </a:tr>
              <a:tr h="370840">
                <a:tc>
                  <a:txBody>
                    <a:bodyPr/>
                    <a:lstStyle/>
                    <a:p>
                      <a:pPr marL="285750" indent="-285750" algn="ctr">
                        <a:buFont typeface="Wingdings" panose="05000000000000000000" pitchFamily="2" charset="2"/>
                        <a:buChar char="ü"/>
                      </a:pPr>
                      <a:r>
                        <a:rPr lang="en-ZA" sz="2000" b="1" dirty="0">
                          <a:solidFill>
                            <a:srgbClr val="00B050"/>
                          </a:solidFill>
                        </a:rPr>
                        <a:t> </a:t>
                      </a:r>
                    </a:p>
                  </a:txBody>
                  <a:tcPr/>
                </a:tc>
                <a:tc>
                  <a:txBody>
                    <a:bodyPr/>
                    <a:lstStyle/>
                    <a:p>
                      <a:pPr>
                        <a:lnSpc>
                          <a:spcPct val="115000"/>
                        </a:lnSpc>
                        <a:spcAft>
                          <a:spcPts val="800"/>
                        </a:spcAft>
                        <a:buNone/>
                      </a:pPr>
                      <a:r>
                        <a:rPr lang="en-ZA" sz="2000" b="1" kern="100" dirty="0">
                          <a:effectLst/>
                          <a:latin typeface="Aptos" panose="020B0004020202020204" pitchFamily="34" charset="0"/>
                          <a:ea typeface="Aptos" panose="020B0004020202020204" pitchFamily="34" charset="0"/>
                          <a:cs typeface="Times New Roman" panose="02020603050405020304" pitchFamily="18" charset="0"/>
                        </a:rPr>
                        <a:t>Cyber risk oversight in place</a:t>
                      </a:r>
                      <a:endParaRPr lang="en-ZA" sz="1800" b="1"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681448055"/>
                  </a:ext>
                </a:extLst>
              </a:tr>
              <a:tr h="370840">
                <a:tc>
                  <a:txBody>
                    <a:bodyPr/>
                    <a:lstStyle/>
                    <a:p>
                      <a:pPr marL="285750" indent="-285750" algn="ctr">
                        <a:buFont typeface="Wingdings" panose="05000000000000000000" pitchFamily="2" charset="2"/>
                        <a:buChar char="ü"/>
                      </a:pPr>
                      <a:r>
                        <a:rPr lang="en-ZA" sz="2000" b="1" dirty="0">
                          <a:solidFill>
                            <a:srgbClr val="00B050"/>
                          </a:solidFill>
                        </a:rPr>
                        <a:t> </a:t>
                      </a:r>
                    </a:p>
                  </a:txBody>
                  <a:tcPr/>
                </a:tc>
                <a:tc>
                  <a:txBody>
                    <a:bodyPr/>
                    <a:lstStyle/>
                    <a:p>
                      <a:pPr>
                        <a:lnSpc>
                          <a:spcPct val="115000"/>
                        </a:lnSpc>
                        <a:spcAft>
                          <a:spcPts val="800"/>
                        </a:spcAft>
                        <a:buNone/>
                      </a:pPr>
                      <a:r>
                        <a:rPr lang="en-ZA" sz="2000" b="1" kern="1200" dirty="0">
                          <a:solidFill>
                            <a:schemeClr val="dk1"/>
                          </a:solidFill>
                          <a:effectLst/>
                          <a:latin typeface="Aptos" panose="020B0004020202020204" pitchFamily="34" charset="0"/>
                          <a:ea typeface="+mn-ea"/>
                          <a:cs typeface="+mn-cs"/>
                        </a:rPr>
                        <a:t>IT risk framework defined</a:t>
                      </a:r>
                      <a:endParaRPr lang="en-ZA" sz="2000" b="1"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847517779"/>
                  </a:ext>
                </a:extLst>
              </a:tr>
            </a:tbl>
          </a:graphicData>
        </a:graphic>
      </p:graphicFrame>
      <p:graphicFrame>
        <p:nvGraphicFramePr>
          <p:cNvPr id="6" name="Content Placeholder 4">
            <a:extLst>
              <a:ext uri="{FF2B5EF4-FFF2-40B4-BE49-F238E27FC236}">
                <a16:creationId xmlns:a16="http://schemas.microsoft.com/office/drawing/2014/main" id="{FCBB4D6D-BE83-6397-B2E6-63B1F2F5ABD8}"/>
              </a:ext>
            </a:extLst>
          </p:cNvPr>
          <p:cNvGraphicFramePr>
            <a:graphicFrameLocks/>
          </p:cNvGraphicFramePr>
          <p:nvPr>
            <p:extLst>
              <p:ext uri="{D42A27DB-BD31-4B8C-83A1-F6EECF244321}">
                <p14:modId xmlns:p14="http://schemas.microsoft.com/office/powerpoint/2010/main" val="1663203596"/>
              </p:ext>
            </p:extLst>
          </p:nvPr>
        </p:nvGraphicFramePr>
        <p:xfrm>
          <a:off x="609600" y="2800328"/>
          <a:ext cx="10972800" cy="1559560"/>
        </p:xfrm>
        <a:graphic>
          <a:graphicData uri="http://schemas.openxmlformats.org/drawingml/2006/table">
            <a:tbl>
              <a:tblPr firstRow="1" bandRow="1">
                <a:tableStyleId>{073A0DAA-6AF3-43AB-8588-CEC1D06C72B9}</a:tableStyleId>
              </a:tblPr>
              <a:tblGrid>
                <a:gridCol w="1381760">
                  <a:extLst>
                    <a:ext uri="{9D8B030D-6E8A-4147-A177-3AD203B41FA5}">
                      <a16:colId xmlns:a16="http://schemas.microsoft.com/office/drawing/2014/main" val="724372464"/>
                    </a:ext>
                  </a:extLst>
                </a:gridCol>
                <a:gridCol w="9591040">
                  <a:extLst>
                    <a:ext uri="{9D8B030D-6E8A-4147-A177-3AD203B41FA5}">
                      <a16:colId xmlns:a16="http://schemas.microsoft.com/office/drawing/2014/main" val="2807850344"/>
                    </a:ext>
                  </a:extLst>
                </a:gridCol>
              </a:tblGrid>
              <a:tr h="370840">
                <a:tc gridSpan="2">
                  <a:txBody>
                    <a:bodyPr/>
                    <a:lstStyle/>
                    <a:p>
                      <a:r>
                        <a:rPr lang="en-ZA" dirty="0"/>
                        <a:t>TECHNOLOGY CONTROLS</a:t>
                      </a:r>
                    </a:p>
                  </a:txBody>
                  <a:tcPr>
                    <a:solidFill>
                      <a:srgbClr val="FF0000"/>
                    </a:solidFill>
                  </a:tcPr>
                </a:tc>
                <a:tc hMerge="1">
                  <a:txBody>
                    <a:bodyPr/>
                    <a:lstStyle/>
                    <a:p>
                      <a:endParaRPr lang="en-ZA" dirty="0"/>
                    </a:p>
                  </a:txBody>
                  <a:tcPr/>
                </a:tc>
                <a:extLst>
                  <a:ext uri="{0D108BD9-81ED-4DB2-BD59-A6C34878D82A}">
                    <a16:rowId xmlns:a16="http://schemas.microsoft.com/office/drawing/2014/main" val="2598638810"/>
                  </a:ext>
                </a:extLst>
              </a:tr>
              <a:tr h="370840">
                <a:tc>
                  <a:txBody>
                    <a:bodyPr/>
                    <a:lstStyle/>
                    <a:p>
                      <a:pPr marL="285750" indent="-285750" algn="ctr">
                        <a:buFont typeface="Wingdings" panose="05000000000000000000" pitchFamily="2" charset="2"/>
                        <a:buChar char="ü"/>
                      </a:pPr>
                      <a:r>
                        <a:rPr lang="en-ZA" sz="2000" dirty="0">
                          <a:solidFill>
                            <a:srgbClr val="00B050"/>
                          </a:solidFill>
                        </a:rPr>
                        <a:t> </a:t>
                      </a:r>
                    </a:p>
                  </a:txBody>
                  <a:tcPr/>
                </a:tc>
                <a:tc>
                  <a:txBody>
                    <a:bodyPr/>
                    <a:lstStyle/>
                    <a:p>
                      <a:pPr>
                        <a:lnSpc>
                          <a:spcPct val="115000"/>
                        </a:lnSpc>
                        <a:spcAft>
                          <a:spcPts val="800"/>
                        </a:spcAft>
                        <a:buNone/>
                      </a:pPr>
                      <a:r>
                        <a:rPr lang="en-ZA" sz="2000" b="1" kern="100" dirty="0">
                          <a:effectLst/>
                          <a:latin typeface="Aptos" panose="020B0004020202020204" pitchFamily="34" charset="0"/>
                          <a:ea typeface="Aptos" panose="020B0004020202020204" pitchFamily="34" charset="0"/>
                          <a:cs typeface="Times New Roman" panose="02020603050405020304" pitchFamily="18" charset="0"/>
                        </a:rPr>
                        <a:t>(Provable) Endpoint encryption and protection</a:t>
                      </a:r>
                      <a:endParaRPr lang="en-ZA" sz="1800" b="1"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903397417"/>
                  </a:ext>
                </a:extLst>
              </a:tr>
              <a:tr h="370840">
                <a:tc>
                  <a:txBody>
                    <a:bodyPr/>
                    <a:lstStyle/>
                    <a:p>
                      <a:pPr marL="285750" indent="-285750" algn="ctr">
                        <a:buFont typeface="Wingdings" panose="05000000000000000000" pitchFamily="2" charset="2"/>
                        <a:buChar char="ü"/>
                      </a:pPr>
                      <a:r>
                        <a:rPr lang="en-ZA" sz="2000" dirty="0">
                          <a:solidFill>
                            <a:srgbClr val="00B050"/>
                          </a:solidFill>
                        </a:rPr>
                        <a:t> </a:t>
                      </a:r>
                    </a:p>
                  </a:txBody>
                  <a:tcPr/>
                </a:tc>
                <a:tc>
                  <a:txBody>
                    <a:bodyPr/>
                    <a:lstStyle/>
                    <a:p>
                      <a:pPr>
                        <a:lnSpc>
                          <a:spcPct val="115000"/>
                        </a:lnSpc>
                        <a:spcAft>
                          <a:spcPts val="800"/>
                        </a:spcAft>
                        <a:buNone/>
                      </a:pPr>
                      <a:r>
                        <a:rPr lang="en-ZA" sz="2000" b="1" kern="100">
                          <a:effectLst/>
                          <a:latin typeface="Aptos" panose="020B0004020202020204" pitchFamily="34" charset="0"/>
                          <a:ea typeface="Aptos" panose="020B0004020202020204" pitchFamily="34" charset="0"/>
                          <a:cs typeface="Times New Roman" panose="02020603050405020304" pitchFamily="18" charset="0"/>
                        </a:rPr>
                        <a:t>Secure authentication mechanisms</a:t>
                      </a:r>
                      <a:endParaRPr lang="en-ZA" sz="1800" b="1"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681448055"/>
                  </a:ext>
                </a:extLst>
              </a:tr>
              <a:tr h="370840">
                <a:tc>
                  <a:txBody>
                    <a:bodyPr/>
                    <a:lstStyle/>
                    <a:p>
                      <a:pPr marL="285750" indent="-285750" algn="ctr">
                        <a:buFont typeface="Wingdings" panose="05000000000000000000" pitchFamily="2" charset="2"/>
                        <a:buChar char="ü"/>
                      </a:pPr>
                      <a:r>
                        <a:rPr lang="en-ZA" sz="2000" dirty="0">
                          <a:solidFill>
                            <a:srgbClr val="00B050"/>
                          </a:solidFill>
                        </a:rPr>
                        <a:t> </a:t>
                      </a:r>
                    </a:p>
                  </a:txBody>
                  <a:tcPr/>
                </a:tc>
                <a:tc>
                  <a:txBody>
                    <a:bodyPr/>
                    <a:lstStyle/>
                    <a:p>
                      <a:pPr>
                        <a:lnSpc>
                          <a:spcPct val="115000"/>
                        </a:lnSpc>
                        <a:spcAft>
                          <a:spcPts val="800"/>
                        </a:spcAft>
                        <a:buNone/>
                      </a:pPr>
                      <a:r>
                        <a:rPr lang="en-ZA" sz="2000" b="1" kern="100" dirty="0">
                          <a:effectLst/>
                          <a:latin typeface="Aptos" panose="020B0004020202020204" pitchFamily="34" charset="0"/>
                          <a:ea typeface="Aptos" panose="020B0004020202020204" pitchFamily="34" charset="0"/>
                          <a:cs typeface="Times New Roman" panose="02020603050405020304" pitchFamily="18" charset="0"/>
                        </a:rPr>
                        <a:t>Email and data protection controls</a:t>
                      </a:r>
                      <a:endParaRPr lang="en-ZA" sz="1800" b="1"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847517779"/>
                  </a:ext>
                </a:extLst>
              </a:tr>
            </a:tbl>
          </a:graphicData>
        </a:graphic>
      </p:graphicFrame>
      <p:graphicFrame>
        <p:nvGraphicFramePr>
          <p:cNvPr id="7" name="Content Placeholder 4">
            <a:extLst>
              <a:ext uri="{FF2B5EF4-FFF2-40B4-BE49-F238E27FC236}">
                <a16:creationId xmlns:a16="http://schemas.microsoft.com/office/drawing/2014/main" id="{6CE6B70A-EBE2-C24C-0143-09ADFB5E0C0D}"/>
              </a:ext>
            </a:extLst>
          </p:cNvPr>
          <p:cNvGraphicFramePr>
            <a:graphicFrameLocks/>
          </p:cNvGraphicFramePr>
          <p:nvPr>
            <p:extLst>
              <p:ext uri="{D42A27DB-BD31-4B8C-83A1-F6EECF244321}">
                <p14:modId xmlns:p14="http://schemas.microsoft.com/office/powerpoint/2010/main" val="1877306783"/>
              </p:ext>
            </p:extLst>
          </p:nvPr>
        </p:nvGraphicFramePr>
        <p:xfrm>
          <a:off x="609600" y="4456747"/>
          <a:ext cx="10972800" cy="1559560"/>
        </p:xfrm>
        <a:graphic>
          <a:graphicData uri="http://schemas.openxmlformats.org/drawingml/2006/table">
            <a:tbl>
              <a:tblPr firstRow="1" bandRow="1">
                <a:tableStyleId>{073A0DAA-6AF3-43AB-8588-CEC1D06C72B9}</a:tableStyleId>
              </a:tblPr>
              <a:tblGrid>
                <a:gridCol w="1381760">
                  <a:extLst>
                    <a:ext uri="{9D8B030D-6E8A-4147-A177-3AD203B41FA5}">
                      <a16:colId xmlns:a16="http://schemas.microsoft.com/office/drawing/2014/main" val="724372464"/>
                    </a:ext>
                  </a:extLst>
                </a:gridCol>
                <a:gridCol w="9591040">
                  <a:extLst>
                    <a:ext uri="{9D8B030D-6E8A-4147-A177-3AD203B41FA5}">
                      <a16:colId xmlns:a16="http://schemas.microsoft.com/office/drawing/2014/main" val="2807850344"/>
                    </a:ext>
                  </a:extLst>
                </a:gridCol>
              </a:tblGrid>
              <a:tr h="370840">
                <a:tc gridSpan="2">
                  <a:txBody>
                    <a:bodyPr/>
                    <a:lstStyle/>
                    <a:p>
                      <a:r>
                        <a:rPr lang="en-ZA" dirty="0"/>
                        <a:t>MONITORING &amp; RESPONSE</a:t>
                      </a:r>
                    </a:p>
                  </a:txBody>
                  <a:tcPr>
                    <a:solidFill>
                      <a:srgbClr val="FF0000"/>
                    </a:solidFill>
                  </a:tcPr>
                </a:tc>
                <a:tc hMerge="1">
                  <a:txBody>
                    <a:bodyPr/>
                    <a:lstStyle/>
                    <a:p>
                      <a:endParaRPr lang="en-ZA" dirty="0"/>
                    </a:p>
                  </a:txBody>
                  <a:tcPr>
                    <a:solidFill>
                      <a:srgbClr val="FF0000"/>
                    </a:solidFill>
                  </a:tcPr>
                </a:tc>
                <a:extLst>
                  <a:ext uri="{0D108BD9-81ED-4DB2-BD59-A6C34878D82A}">
                    <a16:rowId xmlns:a16="http://schemas.microsoft.com/office/drawing/2014/main" val="2598638810"/>
                  </a:ext>
                </a:extLst>
              </a:tr>
              <a:tr h="370840">
                <a:tc>
                  <a:txBody>
                    <a:bodyPr/>
                    <a:lstStyle/>
                    <a:p>
                      <a:pPr marL="285750" indent="-285750" algn="ctr">
                        <a:buFont typeface="Wingdings" panose="05000000000000000000" pitchFamily="2" charset="2"/>
                        <a:buChar char="ü"/>
                      </a:pPr>
                      <a:r>
                        <a:rPr lang="en-ZA" sz="2000" dirty="0">
                          <a:solidFill>
                            <a:srgbClr val="00B050"/>
                          </a:solidFill>
                        </a:rPr>
                        <a:t> </a:t>
                      </a:r>
                    </a:p>
                  </a:txBody>
                  <a:tcPr/>
                </a:tc>
                <a:tc>
                  <a:txBody>
                    <a:bodyPr/>
                    <a:lstStyle/>
                    <a:p>
                      <a:pPr>
                        <a:lnSpc>
                          <a:spcPct val="115000"/>
                        </a:lnSpc>
                        <a:spcAft>
                          <a:spcPts val="800"/>
                        </a:spcAft>
                        <a:buNone/>
                      </a:pPr>
                      <a:r>
                        <a:rPr lang="en-ZA" sz="2000" b="1" kern="100">
                          <a:effectLst/>
                          <a:latin typeface="Aptos" panose="020B0004020202020204" pitchFamily="34" charset="0"/>
                          <a:ea typeface="Aptos" panose="020B0004020202020204" pitchFamily="34" charset="0"/>
                          <a:cs typeface="Times New Roman" panose="02020603050405020304" pitchFamily="18" charset="0"/>
                        </a:rPr>
                        <a:t>Incident monitoring enabled</a:t>
                      </a:r>
                      <a:endParaRPr lang="en-ZA" sz="1800" b="1"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903397417"/>
                  </a:ext>
                </a:extLst>
              </a:tr>
              <a:tr h="370840">
                <a:tc>
                  <a:txBody>
                    <a:bodyPr/>
                    <a:lstStyle/>
                    <a:p>
                      <a:pPr marL="285750" indent="-285750" algn="ctr">
                        <a:buFont typeface="Wingdings" panose="05000000000000000000" pitchFamily="2" charset="2"/>
                        <a:buChar char="ü"/>
                      </a:pPr>
                      <a:r>
                        <a:rPr lang="en-ZA" sz="2000" dirty="0">
                          <a:solidFill>
                            <a:srgbClr val="00B050"/>
                          </a:solidFill>
                        </a:rPr>
                        <a:t> </a:t>
                      </a:r>
                    </a:p>
                  </a:txBody>
                  <a:tcPr/>
                </a:tc>
                <a:tc>
                  <a:txBody>
                    <a:bodyPr/>
                    <a:lstStyle/>
                    <a:p>
                      <a:pPr>
                        <a:lnSpc>
                          <a:spcPct val="115000"/>
                        </a:lnSpc>
                        <a:spcAft>
                          <a:spcPts val="800"/>
                        </a:spcAft>
                        <a:buNone/>
                      </a:pPr>
                      <a:r>
                        <a:rPr lang="en-ZA" sz="2000" b="1" kern="100">
                          <a:effectLst/>
                          <a:latin typeface="Aptos" panose="020B0004020202020204" pitchFamily="34" charset="0"/>
                          <a:ea typeface="Aptos" panose="020B0004020202020204" pitchFamily="34" charset="0"/>
                          <a:cs typeface="Times New Roman" panose="02020603050405020304" pitchFamily="18" charset="0"/>
                        </a:rPr>
                        <a:t>Response and escalation procedures</a:t>
                      </a:r>
                      <a:endParaRPr lang="en-ZA" sz="1800" b="1"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681448055"/>
                  </a:ext>
                </a:extLst>
              </a:tr>
              <a:tr h="370840">
                <a:tc>
                  <a:txBody>
                    <a:bodyPr/>
                    <a:lstStyle/>
                    <a:p>
                      <a:pPr marL="285750" indent="-285750" algn="ctr">
                        <a:buFont typeface="Wingdings" panose="05000000000000000000" pitchFamily="2" charset="2"/>
                        <a:buChar char="ü"/>
                      </a:pPr>
                      <a:r>
                        <a:rPr lang="en-ZA" sz="2000" dirty="0">
                          <a:solidFill>
                            <a:srgbClr val="00B050"/>
                          </a:solidFill>
                        </a:rPr>
                        <a:t> </a:t>
                      </a:r>
                    </a:p>
                  </a:txBody>
                  <a:tcPr/>
                </a:tc>
                <a:tc>
                  <a:txBody>
                    <a:bodyPr/>
                    <a:lstStyle/>
                    <a:p>
                      <a:pPr>
                        <a:lnSpc>
                          <a:spcPct val="115000"/>
                        </a:lnSpc>
                        <a:spcAft>
                          <a:spcPts val="800"/>
                        </a:spcAft>
                        <a:buNone/>
                      </a:pPr>
                      <a:r>
                        <a:rPr lang="en-ZA" sz="2000" b="1" kern="100" dirty="0">
                          <a:effectLst/>
                          <a:latin typeface="Aptos" panose="020B0004020202020204" pitchFamily="34" charset="0"/>
                          <a:ea typeface="Aptos" panose="020B0004020202020204" pitchFamily="34" charset="0"/>
                          <a:cs typeface="Times New Roman" panose="02020603050405020304" pitchFamily="18" charset="0"/>
                        </a:rPr>
                        <a:t>Control effectiveness reviewed</a:t>
                      </a:r>
                      <a:endParaRPr lang="en-ZA" sz="1800" b="1"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847517779"/>
                  </a:ext>
                </a:extLst>
              </a:tr>
            </a:tbl>
          </a:graphicData>
        </a:graphic>
      </p:graphicFrame>
    </p:spTree>
    <p:extLst>
      <p:ext uri="{BB962C8B-B14F-4D97-AF65-F5344CB8AC3E}">
        <p14:creationId xmlns:p14="http://schemas.microsoft.com/office/powerpoint/2010/main" val="1303496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8E0CCC-5C24-FF3C-373D-29686F3DF09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E34638B-76BE-6785-B05F-EA8F3B743874}"/>
              </a:ext>
            </a:extLst>
          </p:cNvPr>
          <p:cNvSpPr>
            <a:spLocks noGrp="1"/>
          </p:cNvSpPr>
          <p:nvPr>
            <p:ph type="title"/>
          </p:nvPr>
        </p:nvSpPr>
        <p:spPr/>
        <p:txBody>
          <a:bodyPr/>
          <a:lstStyle/>
          <a:p>
            <a:r>
              <a:rPr lang="en-ZA" dirty="0"/>
              <a:t>Basic POPI Readiness Check</a:t>
            </a:r>
          </a:p>
        </p:txBody>
      </p:sp>
      <p:graphicFrame>
        <p:nvGraphicFramePr>
          <p:cNvPr id="5" name="Content Placeholder 4">
            <a:extLst>
              <a:ext uri="{FF2B5EF4-FFF2-40B4-BE49-F238E27FC236}">
                <a16:creationId xmlns:a16="http://schemas.microsoft.com/office/drawing/2014/main" id="{4E8F61DE-0348-1215-1D15-1DDC05D48EEF}"/>
              </a:ext>
            </a:extLst>
          </p:cNvPr>
          <p:cNvGraphicFramePr>
            <a:graphicFrameLocks noGrp="1"/>
          </p:cNvGraphicFramePr>
          <p:nvPr>
            <p:ph idx="1"/>
            <p:extLst>
              <p:ext uri="{D42A27DB-BD31-4B8C-83A1-F6EECF244321}">
                <p14:modId xmlns:p14="http://schemas.microsoft.com/office/powerpoint/2010/main" val="1362708177"/>
              </p:ext>
            </p:extLst>
          </p:nvPr>
        </p:nvGraphicFramePr>
        <p:xfrm>
          <a:off x="609600" y="1029653"/>
          <a:ext cx="10972800" cy="1559560"/>
        </p:xfrm>
        <a:graphic>
          <a:graphicData uri="http://schemas.openxmlformats.org/drawingml/2006/table">
            <a:tbl>
              <a:tblPr firstRow="1" bandRow="1">
                <a:tableStyleId>{073A0DAA-6AF3-43AB-8588-CEC1D06C72B9}</a:tableStyleId>
              </a:tblPr>
              <a:tblGrid>
                <a:gridCol w="1381760">
                  <a:extLst>
                    <a:ext uri="{9D8B030D-6E8A-4147-A177-3AD203B41FA5}">
                      <a16:colId xmlns:a16="http://schemas.microsoft.com/office/drawing/2014/main" val="724372464"/>
                    </a:ext>
                  </a:extLst>
                </a:gridCol>
                <a:gridCol w="9591040">
                  <a:extLst>
                    <a:ext uri="{9D8B030D-6E8A-4147-A177-3AD203B41FA5}">
                      <a16:colId xmlns:a16="http://schemas.microsoft.com/office/drawing/2014/main" val="2807850344"/>
                    </a:ext>
                  </a:extLst>
                </a:gridCol>
              </a:tblGrid>
              <a:tr h="370840">
                <a:tc gridSpan="2">
                  <a:txBody>
                    <a:bodyPr/>
                    <a:lstStyle/>
                    <a:p>
                      <a:r>
                        <a:rPr lang="en-ZA" dirty="0"/>
                        <a:t>GOVERNANCE &amp; ACCOUNTABILITY</a:t>
                      </a:r>
                    </a:p>
                  </a:txBody>
                  <a:tcPr>
                    <a:solidFill>
                      <a:srgbClr val="FF0000"/>
                    </a:solidFill>
                  </a:tcPr>
                </a:tc>
                <a:tc hMerge="1">
                  <a:txBody>
                    <a:bodyPr/>
                    <a:lstStyle/>
                    <a:p>
                      <a:endParaRPr dirty="0"/>
                    </a:p>
                  </a:txBody>
                  <a:tcPr/>
                </a:tc>
                <a:extLst>
                  <a:ext uri="{0D108BD9-81ED-4DB2-BD59-A6C34878D82A}">
                    <a16:rowId xmlns:a16="http://schemas.microsoft.com/office/drawing/2014/main" val="2598638810"/>
                  </a:ext>
                </a:extLst>
              </a:tr>
              <a:tr h="370840">
                <a:tc>
                  <a:txBody>
                    <a:bodyPr/>
                    <a:lstStyle/>
                    <a:p>
                      <a:pPr marL="285750" indent="-285750" algn="ctr">
                        <a:buFont typeface="Wingdings" panose="05000000000000000000" pitchFamily="2" charset="2"/>
                        <a:buChar char="ü"/>
                      </a:pPr>
                      <a:r>
                        <a:rPr lang="en-ZA" sz="2000" b="1" dirty="0">
                          <a:solidFill>
                            <a:srgbClr val="00B050"/>
                          </a:solidFill>
                        </a:rPr>
                        <a:t> </a:t>
                      </a:r>
                    </a:p>
                  </a:txBody>
                  <a:tcPr/>
                </a:tc>
                <a:tc>
                  <a:txBody>
                    <a:bodyPr/>
                    <a:lstStyle/>
                    <a:p>
                      <a:pPr>
                        <a:lnSpc>
                          <a:spcPct val="115000"/>
                        </a:lnSpc>
                        <a:spcAft>
                          <a:spcPts val="800"/>
                        </a:spcAft>
                        <a:buNone/>
                      </a:pPr>
                      <a:r>
                        <a:rPr lang="en-ZA" sz="2000" b="1" kern="100" dirty="0">
                          <a:effectLst/>
                          <a:latin typeface="Aptos" panose="020B0004020202020204" pitchFamily="34" charset="0"/>
                          <a:ea typeface="Aptos" panose="020B0004020202020204" pitchFamily="34" charset="0"/>
                          <a:cs typeface="Times New Roman" panose="02020603050405020304" pitchFamily="18" charset="0"/>
                        </a:rPr>
                        <a:t>Information Officer registered</a:t>
                      </a:r>
                      <a:endParaRPr lang="en-ZA" sz="1800" b="1"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903397417"/>
                  </a:ext>
                </a:extLst>
              </a:tr>
              <a:tr h="370840">
                <a:tc>
                  <a:txBody>
                    <a:bodyPr/>
                    <a:lstStyle/>
                    <a:p>
                      <a:pPr marL="285750" indent="-285750" algn="ctr">
                        <a:buFont typeface="Wingdings" panose="05000000000000000000" pitchFamily="2" charset="2"/>
                        <a:buChar char="ü"/>
                      </a:pPr>
                      <a:r>
                        <a:rPr lang="en-ZA" sz="2000" b="1" dirty="0">
                          <a:solidFill>
                            <a:srgbClr val="00B050"/>
                          </a:solidFill>
                        </a:rPr>
                        <a:t> </a:t>
                      </a:r>
                    </a:p>
                  </a:txBody>
                  <a:tcPr/>
                </a:tc>
                <a:tc>
                  <a:txBody>
                    <a:bodyPr/>
                    <a:lstStyle/>
                    <a:p>
                      <a:pPr>
                        <a:lnSpc>
                          <a:spcPct val="115000"/>
                        </a:lnSpc>
                        <a:spcAft>
                          <a:spcPts val="800"/>
                        </a:spcAft>
                        <a:buNone/>
                      </a:pPr>
                      <a:r>
                        <a:rPr lang="en-ZA" sz="2000" b="1" kern="100">
                          <a:effectLst/>
                          <a:latin typeface="Aptos" panose="020B0004020202020204" pitchFamily="34" charset="0"/>
                          <a:ea typeface="Aptos" panose="020B0004020202020204" pitchFamily="34" charset="0"/>
                          <a:cs typeface="Times New Roman" panose="02020603050405020304" pitchFamily="18" charset="0"/>
                        </a:rPr>
                        <a:t>POPIA responsibilities documented</a:t>
                      </a:r>
                      <a:endParaRPr lang="en-ZA" sz="1800" b="1"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681448055"/>
                  </a:ext>
                </a:extLst>
              </a:tr>
              <a:tr h="370840">
                <a:tc>
                  <a:txBody>
                    <a:bodyPr/>
                    <a:lstStyle/>
                    <a:p>
                      <a:pPr marL="285750" indent="-285750" algn="ctr">
                        <a:buFont typeface="Wingdings" panose="05000000000000000000" pitchFamily="2" charset="2"/>
                        <a:buChar char="ü"/>
                      </a:pPr>
                      <a:r>
                        <a:rPr lang="en-ZA" sz="2000" b="1" dirty="0">
                          <a:solidFill>
                            <a:srgbClr val="00B050"/>
                          </a:solidFill>
                        </a:rPr>
                        <a:t> </a:t>
                      </a:r>
                    </a:p>
                  </a:txBody>
                  <a:tcPr/>
                </a:tc>
                <a:tc>
                  <a:txBody>
                    <a:bodyPr/>
                    <a:lstStyle/>
                    <a:p>
                      <a:pPr>
                        <a:lnSpc>
                          <a:spcPct val="115000"/>
                        </a:lnSpc>
                        <a:spcAft>
                          <a:spcPts val="800"/>
                        </a:spcAft>
                        <a:buNone/>
                      </a:pPr>
                      <a:r>
                        <a:rPr lang="en-ZA" sz="2000" b="1" kern="100" dirty="0">
                          <a:effectLst/>
                          <a:latin typeface="Aptos" panose="020B0004020202020204" pitchFamily="34" charset="0"/>
                          <a:ea typeface="Aptos" panose="020B0004020202020204" pitchFamily="34" charset="0"/>
                          <a:cs typeface="Times New Roman" panose="02020603050405020304" pitchFamily="18" charset="0"/>
                        </a:rPr>
                        <a:t>Third-party operators identified</a:t>
                      </a:r>
                      <a:endParaRPr lang="en-ZA" sz="1800" b="1"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847517779"/>
                  </a:ext>
                </a:extLst>
              </a:tr>
            </a:tbl>
          </a:graphicData>
        </a:graphic>
      </p:graphicFrame>
      <p:graphicFrame>
        <p:nvGraphicFramePr>
          <p:cNvPr id="6" name="Content Placeholder 4">
            <a:extLst>
              <a:ext uri="{FF2B5EF4-FFF2-40B4-BE49-F238E27FC236}">
                <a16:creationId xmlns:a16="http://schemas.microsoft.com/office/drawing/2014/main" id="{1A3A7438-5125-0321-BB94-0480F94C704D}"/>
              </a:ext>
            </a:extLst>
          </p:cNvPr>
          <p:cNvGraphicFramePr>
            <a:graphicFrameLocks/>
          </p:cNvGraphicFramePr>
          <p:nvPr>
            <p:extLst>
              <p:ext uri="{D42A27DB-BD31-4B8C-83A1-F6EECF244321}">
                <p14:modId xmlns:p14="http://schemas.microsoft.com/office/powerpoint/2010/main" val="1597880066"/>
              </p:ext>
            </p:extLst>
          </p:nvPr>
        </p:nvGraphicFramePr>
        <p:xfrm>
          <a:off x="609600" y="2800328"/>
          <a:ext cx="10972800" cy="1559560"/>
        </p:xfrm>
        <a:graphic>
          <a:graphicData uri="http://schemas.openxmlformats.org/drawingml/2006/table">
            <a:tbl>
              <a:tblPr firstRow="1" bandRow="1">
                <a:tableStyleId>{073A0DAA-6AF3-43AB-8588-CEC1D06C72B9}</a:tableStyleId>
              </a:tblPr>
              <a:tblGrid>
                <a:gridCol w="1381760">
                  <a:extLst>
                    <a:ext uri="{9D8B030D-6E8A-4147-A177-3AD203B41FA5}">
                      <a16:colId xmlns:a16="http://schemas.microsoft.com/office/drawing/2014/main" val="724372464"/>
                    </a:ext>
                  </a:extLst>
                </a:gridCol>
                <a:gridCol w="9591040">
                  <a:extLst>
                    <a:ext uri="{9D8B030D-6E8A-4147-A177-3AD203B41FA5}">
                      <a16:colId xmlns:a16="http://schemas.microsoft.com/office/drawing/2014/main" val="2807850344"/>
                    </a:ext>
                  </a:extLst>
                </a:gridCol>
              </a:tblGrid>
              <a:tr h="370840">
                <a:tc gridSpan="2">
                  <a:txBody>
                    <a:bodyPr/>
                    <a:lstStyle/>
                    <a:p>
                      <a:r>
                        <a:rPr lang="en-ZA" dirty="0"/>
                        <a:t>ESSENTIAL DATA PROTECTION CONTROLS</a:t>
                      </a:r>
                    </a:p>
                  </a:txBody>
                  <a:tcPr>
                    <a:solidFill>
                      <a:srgbClr val="FF0000"/>
                    </a:solidFill>
                  </a:tcPr>
                </a:tc>
                <a:tc hMerge="1">
                  <a:txBody>
                    <a:bodyPr/>
                    <a:lstStyle/>
                    <a:p>
                      <a:endParaRPr lang="en-ZA" dirty="0"/>
                    </a:p>
                  </a:txBody>
                  <a:tcPr/>
                </a:tc>
                <a:extLst>
                  <a:ext uri="{0D108BD9-81ED-4DB2-BD59-A6C34878D82A}">
                    <a16:rowId xmlns:a16="http://schemas.microsoft.com/office/drawing/2014/main" val="2598638810"/>
                  </a:ext>
                </a:extLst>
              </a:tr>
              <a:tr h="370840">
                <a:tc>
                  <a:txBody>
                    <a:bodyPr/>
                    <a:lstStyle/>
                    <a:p>
                      <a:pPr marL="285750" indent="-285750" algn="ctr">
                        <a:buFont typeface="Wingdings" panose="05000000000000000000" pitchFamily="2" charset="2"/>
                        <a:buChar char="ü"/>
                      </a:pPr>
                      <a:r>
                        <a:rPr lang="en-ZA" sz="2000" dirty="0">
                          <a:solidFill>
                            <a:srgbClr val="00B050"/>
                          </a:solidFill>
                        </a:rPr>
                        <a:t> </a:t>
                      </a:r>
                    </a:p>
                  </a:txBody>
                  <a:tcPr/>
                </a:tc>
                <a:tc>
                  <a:txBody>
                    <a:bodyPr/>
                    <a:lstStyle/>
                    <a:p>
                      <a:pPr>
                        <a:lnSpc>
                          <a:spcPct val="115000"/>
                        </a:lnSpc>
                        <a:spcAft>
                          <a:spcPts val="800"/>
                        </a:spcAft>
                        <a:buNone/>
                      </a:pPr>
                      <a:r>
                        <a:rPr lang="en-ZA" sz="2000" b="1" kern="100" dirty="0">
                          <a:effectLst/>
                          <a:latin typeface="Aptos" panose="020B0004020202020204" pitchFamily="34" charset="0"/>
                          <a:ea typeface="Aptos" panose="020B0004020202020204" pitchFamily="34" charset="0"/>
                          <a:cs typeface="Times New Roman" panose="02020603050405020304" pitchFamily="18" charset="0"/>
                        </a:rPr>
                        <a:t>Data encryption implemented &amp; provable</a:t>
                      </a:r>
                      <a:endParaRPr lang="en-ZA" sz="1800" b="1"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903397417"/>
                  </a:ext>
                </a:extLst>
              </a:tr>
              <a:tr h="370840">
                <a:tc>
                  <a:txBody>
                    <a:bodyPr/>
                    <a:lstStyle/>
                    <a:p>
                      <a:pPr marL="285750" indent="-285750" algn="ctr">
                        <a:buFont typeface="Wingdings" panose="05000000000000000000" pitchFamily="2" charset="2"/>
                        <a:buChar char="ü"/>
                      </a:pPr>
                      <a:r>
                        <a:rPr lang="en-ZA" sz="2000" dirty="0">
                          <a:solidFill>
                            <a:srgbClr val="00B050"/>
                          </a:solidFill>
                        </a:rPr>
                        <a:t> </a:t>
                      </a:r>
                    </a:p>
                  </a:txBody>
                  <a:tcPr/>
                </a:tc>
                <a:tc>
                  <a:txBody>
                    <a:bodyPr/>
                    <a:lstStyle/>
                    <a:p>
                      <a:pPr>
                        <a:lnSpc>
                          <a:spcPct val="115000"/>
                        </a:lnSpc>
                        <a:spcAft>
                          <a:spcPts val="800"/>
                        </a:spcAft>
                        <a:buNone/>
                      </a:pPr>
                      <a:r>
                        <a:rPr lang="en-ZA" sz="2000" b="1" kern="100">
                          <a:effectLst/>
                          <a:latin typeface="Aptos" panose="020B0004020202020204" pitchFamily="34" charset="0"/>
                          <a:ea typeface="Aptos" panose="020B0004020202020204" pitchFamily="34" charset="0"/>
                          <a:cs typeface="Times New Roman" panose="02020603050405020304" pitchFamily="18" charset="0"/>
                        </a:rPr>
                        <a:t>Access control and MFA enabled</a:t>
                      </a:r>
                      <a:endParaRPr lang="en-ZA" sz="1800" b="1"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681448055"/>
                  </a:ext>
                </a:extLst>
              </a:tr>
              <a:tr h="370840">
                <a:tc>
                  <a:txBody>
                    <a:bodyPr/>
                    <a:lstStyle/>
                    <a:p>
                      <a:pPr marL="285750" indent="-285750" algn="ctr">
                        <a:buFont typeface="Wingdings" panose="05000000000000000000" pitchFamily="2" charset="2"/>
                        <a:buChar char="ü"/>
                      </a:pPr>
                      <a:r>
                        <a:rPr lang="en-ZA" sz="2000" dirty="0">
                          <a:solidFill>
                            <a:srgbClr val="00B050"/>
                          </a:solidFill>
                        </a:rPr>
                        <a:t> </a:t>
                      </a:r>
                    </a:p>
                  </a:txBody>
                  <a:tcPr/>
                </a:tc>
                <a:tc>
                  <a:txBody>
                    <a:bodyPr/>
                    <a:lstStyle/>
                    <a:p>
                      <a:pPr>
                        <a:lnSpc>
                          <a:spcPct val="115000"/>
                        </a:lnSpc>
                        <a:spcAft>
                          <a:spcPts val="800"/>
                        </a:spcAft>
                        <a:buNone/>
                      </a:pPr>
                      <a:r>
                        <a:rPr lang="en-ZA" sz="2000" b="1" kern="100" dirty="0">
                          <a:effectLst/>
                          <a:latin typeface="Aptos" panose="020B0004020202020204" pitchFamily="34" charset="0"/>
                          <a:ea typeface="Aptos" panose="020B0004020202020204" pitchFamily="34" charset="0"/>
                          <a:cs typeface="Times New Roman" panose="02020603050405020304" pitchFamily="18" charset="0"/>
                        </a:rPr>
                        <a:t>Secure email for personal data</a:t>
                      </a:r>
                      <a:endParaRPr lang="en-ZA" sz="1800" b="1"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847517779"/>
                  </a:ext>
                </a:extLst>
              </a:tr>
            </a:tbl>
          </a:graphicData>
        </a:graphic>
      </p:graphicFrame>
      <p:graphicFrame>
        <p:nvGraphicFramePr>
          <p:cNvPr id="7" name="Content Placeholder 4">
            <a:extLst>
              <a:ext uri="{FF2B5EF4-FFF2-40B4-BE49-F238E27FC236}">
                <a16:creationId xmlns:a16="http://schemas.microsoft.com/office/drawing/2014/main" id="{84AFE69E-F9B8-372E-5260-52933104A3F0}"/>
              </a:ext>
            </a:extLst>
          </p:cNvPr>
          <p:cNvGraphicFramePr>
            <a:graphicFrameLocks/>
          </p:cNvGraphicFramePr>
          <p:nvPr>
            <p:extLst>
              <p:ext uri="{D42A27DB-BD31-4B8C-83A1-F6EECF244321}">
                <p14:modId xmlns:p14="http://schemas.microsoft.com/office/powerpoint/2010/main" val="572946666"/>
              </p:ext>
            </p:extLst>
          </p:nvPr>
        </p:nvGraphicFramePr>
        <p:xfrm>
          <a:off x="609600" y="4456747"/>
          <a:ext cx="10972800" cy="1559560"/>
        </p:xfrm>
        <a:graphic>
          <a:graphicData uri="http://schemas.openxmlformats.org/drawingml/2006/table">
            <a:tbl>
              <a:tblPr firstRow="1" bandRow="1">
                <a:tableStyleId>{073A0DAA-6AF3-43AB-8588-CEC1D06C72B9}</a:tableStyleId>
              </a:tblPr>
              <a:tblGrid>
                <a:gridCol w="1381760">
                  <a:extLst>
                    <a:ext uri="{9D8B030D-6E8A-4147-A177-3AD203B41FA5}">
                      <a16:colId xmlns:a16="http://schemas.microsoft.com/office/drawing/2014/main" val="724372464"/>
                    </a:ext>
                  </a:extLst>
                </a:gridCol>
                <a:gridCol w="9591040">
                  <a:extLst>
                    <a:ext uri="{9D8B030D-6E8A-4147-A177-3AD203B41FA5}">
                      <a16:colId xmlns:a16="http://schemas.microsoft.com/office/drawing/2014/main" val="2807850344"/>
                    </a:ext>
                  </a:extLst>
                </a:gridCol>
              </a:tblGrid>
              <a:tr h="370840">
                <a:tc gridSpan="2">
                  <a:txBody>
                    <a:bodyPr/>
                    <a:lstStyle/>
                    <a:p>
                      <a:r>
                        <a:rPr lang="en-ZA" dirty="0"/>
                        <a:t>CORE OPERATIONAL PRACTICES</a:t>
                      </a:r>
                    </a:p>
                  </a:txBody>
                  <a:tcPr>
                    <a:solidFill>
                      <a:srgbClr val="FF0000"/>
                    </a:solidFill>
                  </a:tcPr>
                </a:tc>
                <a:tc hMerge="1">
                  <a:txBody>
                    <a:bodyPr/>
                    <a:lstStyle/>
                    <a:p>
                      <a:endParaRPr lang="en-ZA" dirty="0"/>
                    </a:p>
                  </a:txBody>
                  <a:tcPr>
                    <a:solidFill>
                      <a:srgbClr val="FF0000"/>
                    </a:solidFill>
                  </a:tcPr>
                </a:tc>
                <a:extLst>
                  <a:ext uri="{0D108BD9-81ED-4DB2-BD59-A6C34878D82A}">
                    <a16:rowId xmlns:a16="http://schemas.microsoft.com/office/drawing/2014/main" val="2598638810"/>
                  </a:ext>
                </a:extLst>
              </a:tr>
              <a:tr h="370840">
                <a:tc>
                  <a:txBody>
                    <a:bodyPr/>
                    <a:lstStyle/>
                    <a:p>
                      <a:pPr marL="285750" indent="-285750" algn="ctr">
                        <a:buFont typeface="Wingdings" panose="05000000000000000000" pitchFamily="2" charset="2"/>
                        <a:buChar char="ü"/>
                      </a:pPr>
                      <a:r>
                        <a:rPr lang="en-ZA" sz="2000" dirty="0">
                          <a:solidFill>
                            <a:srgbClr val="00B050"/>
                          </a:solidFill>
                        </a:rPr>
                        <a:t> </a:t>
                      </a:r>
                    </a:p>
                  </a:txBody>
                  <a:tcPr/>
                </a:tc>
                <a:tc>
                  <a:txBody>
                    <a:bodyPr/>
                    <a:lstStyle/>
                    <a:p>
                      <a:pPr>
                        <a:lnSpc>
                          <a:spcPct val="115000"/>
                        </a:lnSpc>
                        <a:spcAft>
                          <a:spcPts val="800"/>
                        </a:spcAft>
                        <a:buNone/>
                      </a:pPr>
                      <a:r>
                        <a:rPr lang="en-ZA" sz="2000" b="1" kern="100">
                          <a:effectLst/>
                          <a:latin typeface="Aptos" panose="020B0004020202020204" pitchFamily="34" charset="0"/>
                          <a:ea typeface="Aptos" panose="020B0004020202020204" pitchFamily="34" charset="0"/>
                          <a:cs typeface="Times New Roman" panose="02020603050405020304" pitchFamily="18" charset="0"/>
                        </a:rPr>
                        <a:t>Staff awareness training completed</a:t>
                      </a:r>
                      <a:endParaRPr lang="en-ZA" sz="1800" b="1"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903397417"/>
                  </a:ext>
                </a:extLst>
              </a:tr>
              <a:tr h="370840">
                <a:tc>
                  <a:txBody>
                    <a:bodyPr/>
                    <a:lstStyle/>
                    <a:p>
                      <a:pPr marL="285750" indent="-285750" algn="ctr">
                        <a:buFont typeface="Wingdings" panose="05000000000000000000" pitchFamily="2" charset="2"/>
                        <a:buChar char="ü"/>
                      </a:pPr>
                      <a:r>
                        <a:rPr lang="en-ZA" sz="2000" dirty="0">
                          <a:solidFill>
                            <a:srgbClr val="00B050"/>
                          </a:solidFill>
                        </a:rPr>
                        <a:t> </a:t>
                      </a:r>
                    </a:p>
                  </a:txBody>
                  <a:tcPr/>
                </a:tc>
                <a:tc>
                  <a:txBody>
                    <a:bodyPr/>
                    <a:lstStyle/>
                    <a:p>
                      <a:pPr>
                        <a:lnSpc>
                          <a:spcPct val="115000"/>
                        </a:lnSpc>
                        <a:spcAft>
                          <a:spcPts val="800"/>
                        </a:spcAft>
                        <a:buNone/>
                      </a:pPr>
                      <a:r>
                        <a:rPr lang="en-ZA" sz="2000" b="1" kern="100" dirty="0">
                          <a:effectLst/>
                          <a:latin typeface="Aptos" panose="020B0004020202020204" pitchFamily="34" charset="0"/>
                          <a:ea typeface="Aptos" panose="020B0004020202020204" pitchFamily="34" charset="0"/>
                          <a:cs typeface="Times New Roman" panose="02020603050405020304" pitchFamily="18" charset="0"/>
                        </a:rPr>
                        <a:t>Incident response processes defined</a:t>
                      </a:r>
                      <a:endParaRPr lang="en-ZA" sz="1800" b="1"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681448055"/>
                  </a:ext>
                </a:extLst>
              </a:tr>
              <a:tr h="370840">
                <a:tc>
                  <a:txBody>
                    <a:bodyPr/>
                    <a:lstStyle/>
                    <a:p>
                      <a:pPr marL="285750" indent="-285750" algn="ctr">
                        <a:buFont typeface="Wingdings" panose="05000000000000000000" pitchFamily="2" charset="2"/>
                        <a:buChar char="ü"/>
                      </a:pPr>
                      <a:r>
                        <a:rPr lang="en-ZA" sz="2000" dirty="0">
                          <a:solidFill>
                            <a:srgbClr val="00B050"/>
                          </a:solidFill>
                        </a:rPr>
                        <a:t> </a:t>
                      </a:r>
                    </a:p>
                  </a:txBody>
                  <a:tcPr/>
                </a:tc>
                <a:tc>
                  <a:txBody>
                    <a:bodyPr/>
                    <a:lstStyle/>
                    <a:p>
                      <a:pPr>
                        <a:lnSpc>
                          <a:spcPct val="115000"/>
                        </a:lnSpc>
                        <a:spcAft>
                          <a:spcPts val="800"/>
                        </a:spcAft>
                        <a:buNone/>
                      </a:pPr>
                      <a:r>
                        <a:rPr lang="en-ZA" sz="2000" b="1" kern="100" dirty="0">
                          <a:effectLst/>
                          <a:latin typeface="Aptos" panose="020B0004020202020204" pitchFamily="34" charset="0"/>
                          <a:ea typeface="Aptos" panose="020B0004020202020204" pitchFamily="34" charset="0"/>
                          <a:cs typeface="Times New Roman" panose="02020603050405020304" pitchFamily="18" charset="0"/>
                        </a:rPr>
                        <a:t>Regular security reviews conducted</a:t>
                      </a:r>
                      <a:endParaRPr lang="en-ZA" sz="1800" b="1"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847517779"/>
                  </a:ext>
                </a:extLst>
              </a:tr>
            </a:tbl>
          </a:graphicData>
        </a:graphic>
      </p:graphicFrame>
    </p:spTree>
    <p:extLst>
      <p:ext uri="{BB962C8B-B14F-4D97-AF65-F5344CB8AC3E}">
        <p14:creationId xmlns:p14="http://schemas.microsoft.com/office/powerpoint/2010/main" val="3793289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41757</TotalTime>
  <Words>1150</Words>
  <Application>Microsoft Office PowerPoint</Application>
  <PresentationFormat>Widescreen</PresentationFormat>
  <Paragraphs>223</Paragraphs>
  <Slides>16</Slides>
  <Notes>12</Notes>
  <HiddenSlides>1</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16</vt:i4>
      </vt:variant>
    </vt:vector>
  </HeadingPairs>
  <TitlesOfParts>
    <vt:vector size="25" baseType="lpstr">
      <vt:lpstr>Aileron</vt:lpstr>
      <vt:lpstr>Aileron Ultra-Bold</vt:lpstr>
      <vt:lpstr>Aptos</vt:lpstr>
      <vt:lpstr>Arial</vt:lpstr>
      <vt:lpstr>Arial Narrow</vt:lpstr>
      <vt:lpstr>Calibri</vt:lpstr>
      <vt:lpstr>Lato</vt:lpstr>
      <vt:lpstr>Wingdings</vt:lpstr>
      <vt:lpstr>Office Theme</vt:lpstr>
      <vt:lpstr>Protect Your Business with ComplianceSuite™</vt:lpstr>
      <vt:lpstr>Risks Facing Many SMBs, Today</vt:lpstr>
      <vt:lpstr>Our (MSP) Challenge</vt:lpstr>
      <vt:lpstr>What Is ComplianceSuite™</vt:lpstr>
      <vt:lpstr>Why ComplianceSuite™ Fits You</vt:lpstr>
      <vt:lpstr>Bundled Compliance Support</vt:lpstr>
      <vt:lpstr>PowerPoint Presentation</vt:lpstr>
      <vt:lpstr>Basic Joint Standard Readiness Check:</vt:lpstr>
      <vt:lpstr>Basic POPI Readiness Check</vt:lpstr>
      <vt:lpstr>ComplianceSuite™ - delivered as a monthly managed service</vt:lpstr>
      <vt:lpstr>Why ComplianceSuite™ vs Doing Nothing</vt:lpstr>
      <vt:lpstr>What’s Included?</vt:lpstr>
      <vt:lpstr>Audit-Ready  Compliance &amp; Governance Reporting</vt:lpstr>
      <vt:lpstr>Next Steps</vt:lpstr>
      <vt:lpstr>PowerPoint Presentation</vt:lpstr>
      <vt:lpstr>What’s in ComplianceSuite™</vt:lpstr>
    </vt:vector>
  </TitlesOfParts>
  <Company>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 user</dc:creator>
  <cp:lastModifiedBy>Amit Parbhucharan</cp:lastModifiedBy>
  <cp:revision>666</cp:revision>
  <cp:lastPrinted>2021-11-26T08:28:13Z</cp:lastPrinted>
  <dcterms:created xsi:type="dcterms:W3CDTF">2013-04-23T18:32:23Z</dcterms:created>
  <dcterms:modified xsi:type="dcterms:W3CDTF">2026-03-07T11:53:49Z</dcterms:modified>
</cp:coreProperties>
</file>