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
  </p:notesMasterIdLst>
  <p:sldIdLst>
    <p:sldId id="681" r:id="rId2"/>
    <p:sldId id="682" r:id="rId3"/>
  </p:sldIdLst>
  <p:sldSz cx="6858000" cy="9906000" type="A4"/>
  <p:notesSz cx="7315200" cy="96012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0F4F8"/>
    <a:srgbClr val="FFFFFF"/>
    <a:srgbClr val="616161"/>
    <a:srgbClr val="FFFFCC"/>
    <a:srgbClr val="00449E"/>
    <a:srgbClr val="0000FF"/>
    <a:srgbClr val="0072CE"/>
    <a:srgbClr val="6AAEE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snapToGrid="0" snapToObjects="1">
      <p:cViewPr>
        <p:scale>
          <a:sx n="80" d="100"/>
          <a:sy n="80" d="100"/>
        </p:scale>
        <p:origin x="2098" y="-1454"/>
      </p:cViewPr>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1727"/>
          </a:xfrm>
          <a:prstGeom prst="rect">
            <a:avLst/>
          </a:prstGeom>
        </p:spPr>
        <p:txBody>
          <a:bodyPr vert="horz" lIns="96661" tIns="48331" rIns="96661" bIns="48331" rtlCol="0"/>
          <a:lstStyle>
            <a:lvl1pPr algn="l">
              <a:defRPr sz="1300"/>
            </a:lvl1pPr>
          </a:lstStyle>
          <a:p>
            <a:endParaRPr lang="en-ZA"/>
          </a:p>
        </p:txBody>
      </p:sp>
      <p:sp>
        <p:nvSpPr>
          <p:cNvPr id="3" name="Date Placeholder 2"/>
          <p:cNvSpPr>
            <a:spLocks noGrp="1"/>
          </p:cNvSpPr>
          <p:nvPr>
            <p:ph type="dt" idx="1"/>
          </p:nvPr>
        </p:nvSpPr>
        <p:spPr>
          <a:xfrm>
            <a:off x="4143587" y="0"/>
            <a:ext cx="3169920" cy="481727"/>
          </a:xfrm>
          <a:prstGeom prst="rect">
            <a:avLst/>
          </a:prstGeom>
        </p:spPr>
        <p:txBody>
          <a:bodyPr vert="horz" lIns="96661" tIns="48331" rIns="96661" bIns="48331" rtlCol="0"/>
          <a:lstStyle>
            <a:lvl1pPr algn="r">
              <a:defRPr sz="1300"/>
            </a:lvl1pPr>
          </a:lstStyle>
          <a:p>
            <a:fld id="{92805B60-19AA-4489-9601-2D861D5104F5}" type="datetimeFigureOut">
              <a:rPr lang="en-ZA" smtClean="0"/>
              <a:t>2025/12/31</a:t>
            </a:fld>
            <a:endParaRPr lang="en-ZA"/>
          </a:p>
        </p:txBody>
      </p:sp>
      <p:sp>
        <p:nvSpPr>
          <p:cNvPr id="4" name="Slide Image Placeholder 3"/>
          <p:cNvSpPr>
            <a:spLocks noGrp="1" noRot="1" noChangeAspect="1"/>
          </p:cNvSpPr>
          <p:nvPr>
            <p:ph type="sldImg" idx="2"/>
          </p:nvPr>
        </p:nvSpPr>
        <p:spPr>
          <a:xfrm>
            <a:off x="2535238" y="1200150"/>
            <a:ext cx="2244725" cy="3240088"/>
          </a:xfrm>
          <a:prstGeom prst="rect">
            <a:avLst/>
          </a:prstGeom>
          <a:noFill/>
          <a:ln w="12700">
            <a:solidFill>
              <a:prstClr val="black"/>
            </a:solidFill>
          </a:ln>
        </p:spPr>
        <p:txBody>
          <a:bodyPr vert="horz" lIns="96661" tIns="48331" rIns="96661" bIns="48331" rtlCol="0" anchor="ctr"/>
          <a:lstStyle/>
          <a:p>
            <a:endParaRPr lang="en-ZA"/>
          </a:p>
        </p:txBody>
      </p:sp>
      <p:sp>
        <p:nvSpPr>
          <p:cNvPr id="5" name="Notes Placeholder 4"/>
          <p:cNvSpPr>
            <a:spLocks noGrp="1"/>
          </p:cNvSpPr>
          <p:nvPr>
            <p:ph type="body" sz="quarter" idx="3"/>
          </p:nvPr>
        </p:nvSpPr>
        <p:spPr>
          <a:xfrm>
            <a:off x="731520" y="4620577"/>
            <a:ext cx="5852160" cy="3780473"/>
          </a:xfrm>
          <a:prstGeom prst="rect">
            <a:avLst/>
          </a:prstGeom>
        </p:spPr>
        <p:txBody>
          <a:bodyPr vert="horz" lIns="96661" tIns="48331" rIns="96661" bIns="48331"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6" name="Footer Placeholder 5"/>
          <p:cNvSpPr>
            <a:spLocks noGrp="1"/>
          </p:cNvSpPr>
          <p:nvPr>
            <p:ph type="ftr" sz="quarter" idx="4"/>
          </p:nvPr>
        </p:nvSpPr>
        <p:spPr>
          <a:xfrm>
            <a:off x="0" y="9119474"/>
            <a:ext cx="3169920" cy="481726"/>
          </a:xfrm>
          <a:prstGeom prst="rect">
            <a:avLst/>
          </a:prstGeom>
        </p:spPr>
        <p:txBody>
          <a:bodyPr vert="horz" lIns="96661" tIns="48331" rIns="96661" bIns="48331" rtlCol="0" anchor="b"/>
          <a:lstStyle>
            <a:lvl1pPr algn="l">
              <a:defRPr sz="1300"/>
            </a:lvl1pPr>
          </a:lstStyle>
          <a:p>
            <a:endParaRPr lang="en-ZA"/>
          </a:p>
        </p:txBody>
      </p:sp>
      <p:sp>
        <p:nvSpPr>
          <p:cNvPr id="7" name="Slide Number Placeholder 6"/>
          <p:cNvSpPr>
            <a:spLocks noGrp="1"/>
          </p:cNvSpPr>
          <p:nvPr>
            <p:ph type="sldNum" sz="quarter" idx="5"/>
          </p:nvPr>
        </p:nvSpPr>
        <p:spPr>
          <a:xfrm>
            <a:off x="4143587" y="9119474"/>
            <a:ext cx="3169920" cy="481726"/>
          </a:xfrm>
          <a:prstGeom prst="rect">
            <a:avLst/>
          </a:prstGeom>
        </p:spPr>
        <p:txBody>
          <a:bodyPr vert="horz" lIns="96661" tIns="48331" rIns="96661" bIns="48331" rtlCol="0" anchor="b"/>
          <a:lstStyle>
            <a:lvl1pPr algn="r">
              <a:defRPr sz="1300"/>
            </a:lvl1pPr>
          </a:lstStyle>
          <a:p>
            <a:fld id="{1A645BA7-3A33-478D-8F63-02D7FA1E812B}" type="slidenum">
              <a:rPr lang="en-ZA" smtClean="0"/>
              <a:t>‹#›</a:t>
            </a:fld>
            <a:endParaRPr lang="en-ZA"/>
          </a:p>
        </p:txBody>
      </p:sp>
    </p:spTree>
    <p:extLst>
      <p:ext uri="{BB962C8B-B14F-4D97-AF65-F5344CB8AC3E}">
        <p14:creationId xmlns:p14="http://schemas.microsoft.com/office/powerpoint/2010/main" val="11570865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8032BF-6BDC-E53D-1984-FF0CD267494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7DE0D7B-F2F7-66E1-02A0-AD84F33F038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B765C23-7F41-6C07-3AC3-B2C810118B43}"/>
              </a:ext>
            </a:extLst>
          </p:cNvPr>
          <p:cNvSpPr>
            <a:spLocks noGrp="1"/>
          </p:cNvSpPr>
          <p:nvPr>
            <p:ph type="body" idx="1"/>
          </p:nvPr>
        </p:nvSpPr>
        <p:spPr/>
        <p:txBody>
          <a:bodyPr/>
          <a:lstStyle/>
          <a:p>
            <a:endParaRPr lang="en-ZA" dirty="0"/>
          </a:p>
        </p:txBody>
      </p:sp>
      <p:sp>
        <p:nvSpPr>
          <p:cNvPr id="4" name="Slide Number Placeholder 3">
            <a:extLst>
              <a:ext uri="{FF2B5EF4-FFF2-40B4-BE49-F238E27FC236}">
                <a16:creationId xmlns:a16="http://schemas.microsoft.com/office/drawing/2014/main" id="{7697AC37-4674-5499-DE4B-45E6141B5C61}"/>
              </a:ext>
            </a:extLst>
          </p:cNvPr>
          <p:cNvSpPr>
            <a:spLocks noGrp="1"/>
          </p:cNvSpPr>
          <p:nvPr>
            <p:ph type="sldNum" sz="quarter" idx="5"/>
          </p:nvPr>
        </p:nvSpPr>
        <p:spPr/>
        <p:txBody>
          <a:bodyPr/>
          <a:lstStyle/>
          <a:p>
            <a:fld id="{7A2EF9AD-2627-469D-9809-9E38613323D5}" type="slidenum">
              <a:rPr lang="en-US" smtClean="0"/>
              <a:t>2</a:t>
            </a:fld>
            <a:endParaRPr lang="en-US" dirty="0"/>
          </a:p>
        </p:txBody>
      </p:sp>
    </p:spTree>
    <p:extLst>
      <p:ext uri="{BB962C8B-B14F-4D97-AF65-F5344CB8AC3E}">
        <p14:creationId xmlns:p14="http://schemas.microsoft.com/office/powerpoint/2010/main" val="28378985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useBgFill="1">
        <p:nvSpPr>
          <p:cNvPr id="13" name="Freeform 12"/>
          <p:cNvSpPr/>
          <p:nvPr/>
        </p:nvSpPr>
        <p:spPr>
          <a:xfrm>
            <a:off x="-6351" y="-24459"/>
            <a:ext cx="6565901" cy="9318978"/>
          </a:xfrm>
          <a:custGeom>
            <a:avLst/>
            <a:gdLst/>
            <a:ahLst/>
            <a:cxnLst/>
            <a:rect l="l" t="t" r="r" b="b"/>
            <a:pathLst>
              <a:path w="8754534" h="6451600">
                <a:moveTo>
                  <a:pt x="8373534" y="0"/>
                </a:moveTo>
                <a:lnTo>
                  <a:pt x="8754534" y="5994400"/>
                </a:lnTo>
                <a:lnTo>
                  <a:pt x="0" y="6451600"/>
                </a:lnTo>
                <a:lnTo>
                  <a:pt x="0" y="0"/>
                </a:lnTo>
                <a:lnTo>
                  <a:pt x="8373534" y="0"/>
                </a:lnTo>
                <a:close/>
              </a:path>
            </a:pathLst>
          </a:custGeom>
          <a:ln>
            <a:noFill/>
          </a:ln>
          <a:effectLst>
            <a:outerShdw blurRad="98425" dist="76200" dir="4380000" algn="tl" rotWithShape="0">
              <a:srgbClr val="000000">
                <a:alpha val="68000"/>
              </a:srgbClr>
            </a:outerShdw>
          </a:effectLst>
        </p:spPr>
        <p:style>
          <a:lnRef idx="1">
            <a:schemeClr val="accent1"/>
          </a:lnRef>
          <a:fillRef idx="3">
            <a:schemeClr val="accent1"/>
          </a:fillRef>
          <a:effectRef idx="2">
            <a:schemeClr val="accent1"/>
          </a:effectRef>
          <a:fontRef idx="minor">
            <a:schemeClr val="lt1"/>
          </a:fontRef>
        </p:style>
      </p:sp>
      <p:sp>
        <p:nvSpPr>
          <p:cNvPr id="23" name="Freeform 22"/>
          <p:cNvSpPr/>
          <p:nvPr/>
        </p:nvSpPr>
        <p:spPr>
          <a:xfrm>
            <a:off x="-7784" y="6420556"/>
            <a:ext cx="6348521" cy="2478394"/>
          </a:xfrm>
          <a:custGeom>
            <a:avLst/>
            <a:gdLst/>
            <a:ahLst/>
            <a:cxnLst/>
            <a:rect l="l" t="t" r="r" b="b"/>
            <a:pathLst>
              <a:path w="8428428" h="1878553">
                <a:moveTo>
                  <a:pt x="0" y="438229"/>
                </a:moveTo>
                <a:lnTo>
                  <a:pt x="8343246" y="0"/>
                </a:lnTo>
                <a:lnTo>
                  <a:pt x="8428428" y="1424838"/>
                </a:lnTo>
                <a:lnTo>
                  <a:pt x="7515" y="1878553"/>
                </a:lnTo>
                <a:lnTo>
                  <a:pt x="0" y="438229"/>
                </a:lnTo>
                <a:close/>
              </a:path>
            </a:pathLst>
          </a:custGeom>
          <a:gradFill flip="none" rotWithShape="1">
            <a:gsLst>
              <a:gs pos="84000">
                <a:srgbClr val="FF0000"/>
              </a:gs>
              <a:gs pos="100000">
                <a:schemeClr val="accent1">
                  <a:lumMod val="50000"/>
                </a:schemeClr>
              </a:gs>
            </a:gsLst>
            <a:path path="circle">
              <a:fillToRect l="50000" t="50000" r="50000" b="50000"/>
            </a:path>
            <a:tileRect/>
          </a:gradFill>
          <a:ln>
            <a:noFill/>
          </a:ln>
        </p:spPr>
        <p:style>
          <a:lnRef idx="1">
            <a:schemeClr val="accent1"/>
          </a:lnRef>
          <a:fillRef idx="3">
            <a:schemeClr val="accent1"/>
          </a:fillRef>
          <a:effectRef idx="2">
            <a:schemeClr val="accent1"/>
          </a:effectRef>
          <a:fontRef idx="minor">
            <a:schemeClr val="lt1"/>
          </a:fontRef>
        </p:style>
      </p:sp>
      <p:sp>
        <p:nvSpPr>
          <p:cNvPr id="29" name="Freeform 28"/>
          <p:cNvSpPr/>
          <p:nvPr/>
        </p:nvSpPr>
        <p:spPr>
          <a:xfrm>
            <a:off x="-2148" y="1"/>
            <a:ext cx="4358426" cy="464555"/>
          </a:xfrm>
          <a:custGeom>
            <a:avLst/>
            <a:gdLst/>
            <a:ahLst/>
            <a:cxnLst/>
            <a:rect l="l" t="t" r="r" b="b"/>
            <a:pathLst>
              <a:path w="5811235" h="321615">
                <a:moveTo>
                  <a:pt x="0" y="0"/>
                </a:moveTo>
                <a:lnTo>
                  <a:pt x="5811235" y="0"/>
                </a:lnTo>
                <a:lnTo>
                  <a:pt x="1" y="321615"/>
                </a:lnTo>
                <a:cubicBezTo>
                  <a:pt x="1" y="214410"/>
                  <a:pt x="0" y="107205"/>
                  <a:pt x="0" y="0"/>
                </a:cubicBezTo>
                <a:close/>
              </a:path>
            </a:pathLst>
          </a:custGeom>
          <a:gradFill flip="none" rotWithShape="1">
            <a:gsLst>
              <a:gs pos="34000">
                <a:srgbClr val="FF0000"/>
              </a:gs>
              <a:gs pos="100000">
                <a:schemeClr val="accent1">
                  <a:lumMod val="50000"/>
                </a:schemeClr>
              </a:gs>
            </a:gsLst>
            <a:path path="circle">
              <a:fillToRect l="50000" t="50000" r="50000" b="50000"/>
            </a:path>
            <a:tileRect/>
          </a:gradFill>
          <a:ln>
            <a:noFill/>
          </a:ln>
        </p:spPr>
        <p:style>
          <a:lnRef idx="1">
            <a:schemeClr val="accent1"/>
          </a:lnRef>
          <a:fillRef idx="3">
            <a:schemeClr val="accent1"/>
          </a:fillRef>
          <a:effectRef idx="2">
            <a:schemeClr val="accent1"/>
          </a:effectRef>
          <a:fontRef idx="minor">
            <a:schemeClr val="lt1"/>
          </a:fontRef>
        </p:style>
      </p:sp>
      <p:sp>
        <p:nvSpPr>
          <p:cNvPr id="30" name="Freeform 29"/>
          <p:cNvSpPr/>
          <p:nvPr/>
        </p:nvSpPr>
        <p:spPr>
          <a:xfrm rot="21420000">
            <a:off x="-128076" y="307700"/>
            <a:ext cx="6360401" cy="8299789"/>
          </a:xfrm>
          <a:custGeom>
            <a:avLst/>
            <a:gdLst/>
            <a:ahLst/>
            <a:cxnLst/>
            <a:rect l="l" t="t" r="r" b="b"/>
            <a:pathLst>
              <a:path w="11307378" h="5746008">
                <a:moveTo>
                  <a:pt x="11270997" y="0"/>
                </a:moveTo>
                <a:lnTo>
                  <a:pt x="11307378" y="5746008"/>
                </a:lnTo>
                <a:lnTo>
                  <a:pt x="1" y="5743137"/>
                </a:lnTo>
              </a:path>
            </a:pathLst>
          </a:custGeom>
          <a:ln w="82550">
            <a:solidFill>
              <a:schemeClr val="tx1">
                <a:lumMod val="50000"/>
                <a:lumOff val="50000"/>
              </a:schemeClr>
            </a:solidFill>
            <a:miter lim="800000"/>
          </a:ln>
        </p:spPr>
        <p:style>
          <a:lnRef idx="2">
            <a:schemeClr val="accent1"/>
          </a:lnRef>
          <a:fillRef idx="0">
            <a:schemeClr val="accent1"/>
          </a:fillRef>
          <a:effectRef idx="1">
            <a:schemeClr val="accent1"/>
          </a:effectRef>
          <a:fontRef idx="minor">
            <a:schemeClr val="tx1"/>
          </a:fontRef>
        </p:style>
      </p:sp>
      <p:sp>
        <p:nvSpPr>
          <p:cNvPr id="2" name="Title 1"/>
          <p:cNvSpPr>
            <a:spLocks noGrp="1"/>
          </p:cNvSpPr>
          <p:nvPr>
            <p:ph type="ctrTitle"/>
          </p:nvPr>
        </p:nvSpPr>
        <p:spPr>
          <a:xfrm rot="21420000">
            <a:off x="338562" y="965377"/>
            <a:ext cx="5650143" cy="3996096"/>
          </a:xfrm>
        </p:spPr>
        <p:txBody>
          <a:bodyPr anchor="b">
            <a:normAutofit/>
          </a:bodyPr>
          <a:lstStyle>
            <a:lvl1pPr algn="r">
              <a:defRPr sz="5400">
                <a:solidFill>
                  <a:srgbClr val="FF0000"/>
                </a:solidFill>
              </a:defRPr>
            </a:lvl1pPr>
          </a:lstStyle>
          <a:p>
            <a:r>
              <a:rPr lang="en-US" dirty="0"/>
              <a:t>Click to edit Master title style</a:t>
            </a:r>
          </a:p>
        </p:txBody>
      </p:sp>
      <p:sp>
        <p:nvSpPr>
          <p:cNvPr id="3" name="Subtitle 2"/>
          <p:cNvSpPr>
            <a:spLocks noGrp="1"/>
          </p:cNvSpPr>
          <p:nvPr>
            <p:ph type="subTitle" idx="1"/>
          </p:nvPr>
        </p:nvSpPr>
        <p:spPr>
          <a:xfrm rot="21420000">
            <a:off x="415847" y="4978755"/>
            <a:ext cx="5634045" cy="794925"/>
          </a:xfrm>
        </p:spPr>
        <p:txBody>
          <a:bodyPr anchor="t">
            <a:noAutofit/>
          </a:bodyPr>
          <a:lstStyle>
            <a:lvl1pPr marL="0" indent="0" algn="r">
              <a:buNone/>
              <a:defRPr sz="1800">
                <a:solidFill>
                  <a:schemeClr val="bg1">
                    <a:lumMod val="50000"/>
                  </a:schemeClr>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a:xfrm rot="21420000">
            <a:off x="2751803" y="6809461"/>
            <a:ext cx="3455805" cy="1361181"/>
          </a:xfrm>
        </p:spPr>
        <p:txBody>
          <a:bodyPr/>
          <a:lstStyle>
            <a:lvl1pPr algn="ctr">
              <a:defRPr sz="3150">
                <a:solidFill>
                  <a:schemeClr val="accent1">
                    <a:lumMod val="50000"/>
                  </a:schemeClr>
                </a:solidFill>
              </a:defRPr>
            </a:lvl1pPr>
          </a:lstStyle>
          <a:p>
            <a:fld id="{9F2B9F63-C14F-4D32-9A2A-4B02C6E1A313}" type="datetimeFigureOut">
              <a:rPr lang="en-ZA" smtClean="0"/>
              <a:t>2025/12/31</a:t>
            </a:fld>
            <a:endParaRPr lang="en-ZA"/>
          </a:p>
        </p:txBody>
      </p:sp>
      <p:sp>
        <p:nvSpPr>
          <p:cNvPr id="5" name="Footer Placeholder 4"/>
          <p:cNvSpPr>
            <a:spLocks noGrp="1"/>
          </p:cNvSpPr>
          <p:nvPr>
            <p:ph type="ftr" sz="quarter" idx="11"/>
          </p:nvPr>
        </p:nvSpPr>
        <p:spPr>
          <a:xfrm rot="21420000">
            <a:off x="-9100" y="7156696"/>
            <a:ext cx="2240302" cy="1326521"/>
          </a:xfrm>
        </p:spPr>
        <p:txBody>
          <a:bodyPr vert="horz" lIns="91440" tIns="45720" rIns="91440" bIns="45720" rtlCol="0" anchor="ctr"/>
          <a:lstStyle>
            <a:lvl1pPr algn="r">
              <a:defRPr lang="en-US" sz="3150" dirty="0"/>
            </a:lvl1pPr>
          </a:lstStyle>
          <a:p>
            <a:endParaRPr lang="en-ZA"/>
          </a:p>
        </p:txBody>
      </p:sp>
      <p:sp>
        <p:nvSpPr>
          <p:cNvPr id="6" name="Slide Number Placeholder 5"/>
          <p:cNvSpPr>
            <a:spLocks noGrp="1"/>
          </p:cNvSpPr>
          <p:nvPr>
            <p:ph type="sldNum" sz="quarter" idx="12"/>
          </p:nvPr>
        </p:nvSpPr>
        <p:spPr>
          <a:xfrm rot="21420000">
            <a:off x="5551138" y="5517703"/>
            <a:ext cx="510293" cy="720012"/>
          </a:xfrm>
        </p:spPr>
        <p:txBody>
          <a:bodyPr/>
          <a:lstStyle>
            <a:lvl1pPr>
              <a:defRPr sz="1800">
                <a:solidFill>
                  <a:schemeClr val="tx1">
                    <a:lumMod val="75000"/>
                    <a:lumOff val="25000"/>
                  </a:schemeClr>
                </a:solidFill>
              </a:defRPr>
            </a:lvl1pPr>
          </a:lstStyle>
          <a:p>
            <a:fld id="{89675271-EEFB-4A48-8727-40B6546D98C3}" type="slidenum">
              <a:rPr lang="en-ZA" smtClean="0"/>
              <a:t>‹#›</a:t>
            </a:fld>
            <a:endParaRPr lang="en-ZA"/>
          </a:p>
        </p:txBody>
      </p:sp>
      <p:sp>
        <p:nvSpPr>
          <p:cNvPr id="33" name="5-Point Star 32"/>
          <p:cNvSpPr/>
          <p:nvPr/>
        </p:nvSpPr>
        <p:spPr>
          <a:xfrm rot="21420000">
            <a:off x="2341463" y="7304820"/>
            <a:ext cx="386540" cy="744446"/>
          </a:xfrm>
          <a:prstGeom prst="star5">
            <a:avLst>
              <a:gd name="adj" fmla="val 26693"/>
              <a:gd name="hf" fmla="val 105146"/>
              <a:gd name="vf" fmla="val 110557"/>
            </a:avLst>
          </a:prstGeom>
          <a:solidFill>
            <a:schemeClr val="tx1">
              <a:alpha val="40000"/>
            </a:schemeClr>
          </a:solidFill>
          <a:ln>
            <a:noFill/>
          </a:ln>
        </p:spPr>
        <p:style>
          <a:lnRef idx="1">
            <a:schemeClr val="accent1"/>
          </a:lnRef>
          <a:fillRef idx="3">
            <a:schemeClr val="accent1"/>
          </a:fillRef>
          <a:effectRef idx="2">
            <a:schemeClr val="accent1"/>
          </a:effectRef>
          <a:fontRef idx="minor">
            <a:schemeClr val="lt1"/>
          </a:fontRef>
        </p:style>
      </p:sp>
    </p:spTree>
    <p:extLst>
      <p:ext uri="{BB962C8B-B14F-4D97-AF65-F5344CB8AC3E}">
        <p14:creationId xmlns:p14="http://schemas.microsoft.com/office/powerpoint/2010/main" val="21713175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85763" y="5931370"/>
            <a:ext cx="5847023" cy="850555"/>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5764" y="990601"/>
            <a:ext cx="5845789" cy="4614860"/>
          </a:xfrm>
          <a:ln w="57150" cmpd="thinThick">
            <a:solidFill>
              <a:schemeClr val="bg1">
                <a:lumMod val="50000"/>
              </a:schemeClr>
            </a:solidFill>
            <a:miter lim="800000"/>
          </a:ln>
        </p:spPr>
        <p:txBody>
          <a:bodyPr anchor="t"/>
          <a:lstStyle>
            <a:lvl1pPr marL="0" indent="0" algn="ctr">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385751" y="6793111"/>
            <a:ext cx="5847035" cy="985793"/>
          </a:xfrm>
        </p:spPr>
        <p:txBody>
          <a:bodyPr anchor="t"/>
          <a:lstStyle>
            <a:lvl1pPr marL="0" indent="0" algn="l">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9F2B9F63-C14F-4D32-9A2A-4B02C6E1A313}" type="datetimeFigureOut">
              <a:rPr lang="en-ZA" smtClean="0"/>
              <a:t>2025/12/31</a:t>
            </a:fld>
            <a:endParaRPr lang="en-ZA"/>
          </a:p>
        </p:txBody>
      </p:sp>
      <p:sp>
        <p:nvSpPr>
          <p:cNvPr id="6" name="Footer Placeholder 5"/>
          <p:cNvSpPr>
            <a:spLocks noGrp="1"/>
          </p:cNvSpPr>
          <p:nvPr>
            <p:ph type="ftr" sz="quarter" idx="11"/>
          </p:nvPr>
        </p:nvSpPr>
        <p:spPr/>
        <p:txBody>
          <a:bodyPr/>
          <a:lstStyle/>
          <a:p>
            <a:endParaRPr lang="en-ZA"/>
          </a:p>
        </p:txBody>
      </p:sp>
      <p:sp>
        <p:nvSpPr>
          <p:cNvPr id="7" name="Slide Number Placeholder 6"/>
          <p:cNvSpPr>
            <a:spLocks noGrp="1"/>
          </p:cNvSpPr>
          <p:nvPr>
            <p:ph type="sldNum" sz="quarter" idx="12"/>
          </p:nvPr>
        </p:nvSpPr>
        <p:spPr/>
        <p:txBody>
          <a:bodyPr/>
          <a:lstStyle/>
          <a:p>
            <a:fld id="{89675271-EEFB-4A48-8727-40B6546D98C3}" type="slidenum">
              <a:rPr lang="en-ZA" smtClean="0"/>
              <a:t>‹#›</a:t>
            </a:fld>
            <a:endParaRPr lang="en-ZA"/>
          </a:p>
        </p:txBody>
      </p:sp>
    </p:spTree>
    <p:extLst>
      <p:ext uri="{BB962C8B-B14F-4D97-AF65-F5344CB8AC3E}">
        <p14:creationId xmlns:p14="http://schemas.microsoft.com/office/powerpoint/2010/main" val="37306931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385764" y="990602"/>
            <a:ext cx="5848258" cy="4614860"/>
          </a:xfrm>
        </p:spPr>
        <p:txBody>
          <a:bodyPr anchor="ctr">
            <a:normAutofit/>
          </a:bodyPr>
          <a:lstStyle>
            <a:lvl1pPr algn="ctr">
              <a:defRPr sz="3600"/>
            </a:lvl1pPr>
          </a:lstStyle>
          <a:p>
            <a:r>
              <a:rPr lang="en-US"/>
              <a:t>Click to edit Master title style</a:t>
            </a:r>
            <a:endParaRPr lang="en-US" dirty="0"/>
          </a:p>
        </p:txBody>
      </p:sp>
      <p:sp>
        <p:nvSpPr>
          <p:cNvPr id="4" name="Text Placeholder 3"/>
          <p:cNvSpPr>
            <a:spLocks noGrp="1"/>
          </p:cNvSpPr>
          <p:nvPr>
            <p:ph type="body" sz="half" idx="2"/>
          </p:nvPr>
        </p:nvSpPr>
        <p:spPr>
          <a:xfrm>
            <a:off x="385752" y="5931370"/>
            <a:ext cx="5847035" cy="1839653"/>
          </a:xfrm>
        </p:spPr>
        <p:txBody>
          <a:bodyPr anchor="ctr">
            <a:normAutofit/>
          </a:bodyPr>
          <a:lstStyle>
            <a:lvl1pPr marL="0" indent="0" algn="ctr">
              <a:buNone/>
              <a:defRPr sz="135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9F2B9F63-C14F-4D32-9A2A-4B02C6E1A313}" type="datetimeFigureOut">
              <a:rPr lang="en-ZA" smtClean="0"/>
              <a:t>2025/12/31</a:t>
            </a:fld>
            <a:endParaRPr lang="en-ZA"/>
          </a:p>
        </p:txBody>
      </p:sp>
      <p:sp>
        <p:nvSpPr>
          <p:cNvPr id="6" name="Footer Placeholder 5"/>
          <p:cNvSpPr>
            <a:spLocks noGrp="1"/>
          </p:cNvSpPr>
          <p:nvPr>
            <p:ph type="ftr" sz="quarter" idx="11"/>
          </p:nvPr>
        </p:nvSpPr>
        <p:spPr/>
        <p:txBody>
          <a:bodyPr/>
          <a:lstStyle/>
          <a:p>
            <a:endParaRPr lang="en-ZA"/>
          </a:p>
        </p:txBody>
      </p:sp>
      <p:sp>
        <p:nvSpPr>
          <p:cNvPr id="7" name="Slide Number Placeholder 6"/>
          <p:cNvSpPr>
            <a:spLocks noGrp="1"/>
          </p:cNvSpPr>
          <p:nvPr>
            <p:ph type="sldNum" sz="quarter" idx="12"/>
          </p:nvPr>
        </p:nvSpPr>
        <p:spPr/>
        <p:txBody>
          <a:bodyPr/>
          <a:lstStyle/>
          <a:p>
            <a:fld id="{89675271-EEFB-4A48-8727-40B6546D98C3}" type="slidenum">
              <a:rPr lang="en-ZA" smtClean="0"/>
              <a:t>‹#›</a:t>
            </a:fld>
            <a:endParaRPr lang="en-ZA"/>
          </a:p>
        </p:txBody>
      </p:sp>
    </p:spTree>
    <p:extLst>
      <p:ext uri="{BB962C8B-B14F-4D97-AF65-F5344CB8AC3E}">
        <p14:creationId xmlns:p14="http://schemas.microsoft.com/office/powerpoint/2010/main" val="13194598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975" y="990600"/>
            <a:ext cx="5357824" cy="4213017"/>
          </a:xfrm>
        </p:spPr>
        <p:txBody>
          <a:bodyPr anchor="ctr">
            <a:normAutofit/>
          </a:bodyPr>
          <a:lstStyle>
            <a:lvl1pPr algn="ctr">
              <a:defRPr sz="3600"/>
            </a:lvl1pPr>
          </a:lstStyle>
          <a:p>
            <a:r>
              <a:rPr lang="en-US"/>
              <a:t>Click to edit Master title style</a:t>
            </a:r>
            <a:endParaRPr lang="en-US" dirty="0"/>
          </a:p>
        </p:txBody>
      </p:sp>
      <p:sp>
        <p:nvSpPr>
          <p:cNvPr id="12" name="Text Placeholder 3"/>
          <p:cNvSpPr>
            <a:spLocks noGrp="1"/>
          </p:cNvSpPr>
          <p:nvPr>
            <p:ph type="body" sz="half" idx="13"/>
          </p:nvPr>
        </p:nvSpPr>
        <p:spPr>
          <a:xfrm>
            <a:off x="872024" y="5214491"/>
            <a:ext cx="4875725" cy="545665"/>
          </a:xfrm>
        </p:spPr>
        <p:txBody>
          <a:bodyPr anchor="t">
            <a:normAutofit/>
          </a:bodyPr>
          <a:lstStyle>
            <a:lvl1pPr marL="0" indent="0" algn="r">
              <a:buNone/>
              <a:defRPr sz="1050">
                <a:solidFill>
                  <a:schemeClr val="tx1">
                    <a:lumMod val="50000"/>
                    <a:lumOff val="50000"/>
                  </a:schemeClr>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4" name="Text Placeholder 3"/>
          <p:cNvSpPr>
            <a:spLocks noGrp="1"/>
          </p:cNvSpPr>
          <p:nvPr>
            <p:ph type="body" sz="half" idx="2"/>
          </p:nvPr>
        </p:nvSpPr>
        <p:spPr>
          <a:xfrm>
            <a:off x="385763" y="5931371"/>
            <a:ext cx="5848247" cy="1831920"/>
          </a:xfrm>
        </p:spPr>
        <p:txBody>
          <a:bodyPr anchor="ctr">
            <a:normAutofit/>
          </a:bodyPr>
          <a:lstStyle>
            <a:lvl1pPr marL="0" indent="0" algn="ctr">
              <a:buNone/>
              <a:defRPr sz="135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9F2B9F63-C14F-4D32-9A2A-4B02C6E1A313}" type="datetimeFigureOut">
              <a:rPr lang="en-ZA" smtClean="0"/>
              <a:t>2025/12/31</a:t>
            </a:fld>
            <a:endParaRPr lang="en-ZA"/>
          </a:p>
        </p:txBody>
      </p:sp>
      <p:sp>
        <p:nvSpPr>
          <p:cNvPr id="6" name="Footer Placeholder 5"/>
          <p:cNvSpPr>
            <a:spLocks noGrp="1"/>
          </p:cNvSpPr>
          <p:nvPr>
            <p:ph type="ftr" sz="quarter" idx="11"/>
          </p:nvPr>
        </p:nvSpPr>
        <p:spPr/>
        <p:txBody>
          <a:bodyPr/>
          <a:lstStyle/>
          <a:p>
            <a:endParaRPr lang="en-ZA"/>
          </a:p>
        </p:txBody>
      </p:sp>
      <p:sp>
        <p:nvSpPr>
          <p:cNvPr id="7" name="Slide Number Placeholder 6"/>
          <p:cNvSpPr>
            <a:spLocks noGrp="1"/>
          </p:cNvSpPr>
          <p:nvPr>
            <p:ph type="sldNum" sz="quarter" idx="12"/>
          </p:nvPr>
        </p:nvSpPr>
        <p:spPr/>
        <p:txBody>
          <a:bodyPr/>
          <a:lstStyle/>
          <a:p>
            <a:fld id="{89675271-EEFB-4A48-8727-40B6546D98C3}" type="slidenum">
              <a:rPr lang="en-ZA" smtClean="0"/>
              <a:t>‹#›</a:t>
            </a:fld>
            <a:endParaRPr lang="en-ZA"/>
          </a:p>
        </p:txBody>
      </p:sp>
      <p:sp>
        <p:nvSpPr>
          <p:cNvPr id="10" name="TextBox 9"/>
          <p:cNvSpPr txBox="1"/>
          <p:nvPr/>
        </p:nvSpPr>
        <p:spPr>
          <a:xfrm>
            <a:off x="303210" y="1282450"/>
            <a:ext cx="342900" cy="844676"/>
          </a:xfrm>
          <a:prstGeom prst="rect">
            <a:avLst/>
          </a:prstGeom>
        </p:spPr>
        <p:txBody>
          <a:bodyPr vert="horz" lIns="68580" tIns="34290" rIns="68580" bIns="3429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6000" dirty="0">
                <a:solidFill>
                  <a:schemeClr val="tx1"/>
                </a:solidFill>
                <a:effectLst/>
              </a:rPr>
              <a:t>“</a:t>
            </a:r>
          </a:p>
        </p:txBody>
      </p:sp>
      <p:sp>
        <p:nvSpPr>
          <p:cNvPr id="11" name="TextBox 10"/>
          <p:cNvSpPr txBox="1"/>
          <p:nvPr/>
        </p:nvSpPr>
        <p:spPr>
          <a:xfrm>
            <a:off x="5922860" y="4198252"/>
            <a:ext cx="342900" cy="844676"/>
          </a:xfrm>
          <a:prstGeom prst="rect">
            <a:avLst/>
          </a:prstGeom>
        </p:spPr>
        <p:txBody>
          <a:bodyPr vert="horz" lIns="68580" tIns="34290" rIns="68580" bIns="3429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6000" dirty="0">
                <a:solidFill>
                  <a:schemeClr val="tx1"/>
                </a:solidFill>
                <a:effectLst/>
              </a:rPr>
              <a:t>”</a:t>
            </a:r>
          </a:p>
        </p:txBody>
      </p:sp>
    </p:spTree>
    <p:extLst>
      <p:ext uri="{BB962C8B-B14F-4D97-AF65-F5344CB8AC3E}">
        <p14:creationId xmlns:p14="http://schemas.microsoft.com/office/powerpoint/2010/main" val="56693175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385763" y="2490014"/>
            <a:ext cx="5847023" cy="3628206"/>
          </a:xfrm>
        </p:spPr>
        <p:txBody>
          <a:bodyPr anchor="b">
            <a:normAutofit/>
          </a:bodyPr>
          <a:lstStyle>
            <a:lvl1pPr algn="l">
              <a:defRPr sz="3600"/>
            </a:lvl1pPr>
          </a:lstStyle>
          <a:p>
            <a:r>
              <a:rPr lang="en-US"/>
              <a:t>Click to edit Master title style</a:t>
            </a:r>
            <a:endParaRPr lang="en-US" dirty="0"/>
          </a:p>
        </p:txBody>
      </p:sp>
      <p:sp>
        <p:nvSpPr>
          <p:cNvPr id="4" name="Text Placeholder 3"/>
          <p:cNvSpPr>
            <a:spLocks noGrp="1"/>
          </p:cNvSpPr>
          <p:nvPr>
            <p:ph type="body" sz="half" idx="2"/>
          </p:nvPr>
        </p:nvSpPr>
        <p:spPr>
          <a:xfrm>
            <a:off x="385763" y="6135231"/>
            <a:ext cx="5847023" cy="1647597"/>
          </a:xfrm>
        </p:spPr>
        <p:txBody>
          <a:bodyPr anchor="t">
            <a:normAutofit/>
          </a:bodyPr>
          <a:lstStyle>
            <a:lvl1pPr marL="0" indent="0" algn="l">
              <a:buNone/>
              <a:defRPr sz="135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9F2B9F63-C14F-4D32-9A2A-4B02C6E1A313}" type="datetimeFigureOut">
              <a:rPr lang="en-ZA" smtClean="0"/>
              <a:t>2025/12/31</a:t>
            </a:fld>
            <a:endParaRPr lang="en-ZA"/>
          </a:p>
        </p:txBody>
      </p:sp>
      <p:sp>
        <p:nvSpPr>
          <p:cNvPr id="6" name="Footer Placeholder 5"/>
          <p:cNvSpPr>
            <a:spLocks noGrp="1"/>
          </p:cNvSpPr>
          <p:nvPr>
            <p:ph type="ftr" sz="quarter" idx="11"/>
          </p:nvPr>
        </p:nvSpPr>
        <p:spPr/>
        <p:txBody>
          <a:bodyPr/>
          <a:lstStyle/>
          <a:p>
            <a:endParaRPr lang="en-ZA"/>
          </a:p>
        </p:txBody>
      </p:sp>
      <p:sp>
        <p:nvSpPr>
          <p:cNvPr id="7" name="Slide Number Placeholder 6"/>
          <p:cNvSpPr>
            <a:spLocks noGrp="1"/>
          </p:cNvSpPr>
          <p:nvPr>
            <p:ph type="sldNum" sz="quarter" idx="12"/>
          </p:nvPr>
        </p:nvSpPr>
        <p:spPr/>
        <p:txBody>
          <a:bodyPr/>
          <a:lstStyle/>
          <a:p>
            <a:fld id="{89675271-EEFB-4A48-8727-40B6546D98C3}" type="slidenum">
              <a:rPr lang="en-ZA" smtClean="0"/>
              <a:t>‹#›</a:t>
            </a:fld>
            <a:endParaRPr lang="en-ZA"/>
          </a:p>
        </p:txBody>
      </p:sp>
    </p:spTree>
    <p:extLst>
      <p:ext uri="{BB962C8B-B14F-4D97-AF65-F5344CB8AC3E}">
        <p14:creationId xmlns:p14="http://schemas.microsoft.com/office/powerpoint/2010/main" val="346759982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385763" y="990602"/>
            <a:ext cx="5847023" cy="1663949"/>
          </a:xfrm>
        </p:spPr>
        <p:txBody>
          <a:bodyPr/>
          <a:lstStyle>
            <a:lvl1pPr algn="ctr">
              <a:defRPr/>
            </a:lvl1pPr>
          </a:lstStyle>
          <a:p>
            <a:r>
              <a:rPr lang="en-US"/>
              <a:t>Click to edit Master title style</a:t>
            </a:r>
            <a:endParaRPr lang="en-US" dirty="0"/>
          </a:p>
        </p:txBody>
      </p:sp>
      <p:sp>
        <p:nvSpPr>
          <p:cNvPr id="7" name="Text Placeholder 2"/>
          <p:cNvSpPr>
            <a:spLocks noGrp="1"/>
          </p:cNvSpPr>
          <p:nvPr>
            <p:ph type="body" idx="1"/>
          </p:nvPr>
        </p:nvSpPr>
        <p:spPr>
          <a:xfrm>
            <a:off x="385764" y="2980460"/>
            <a:ext cx="1861947" cy="832378"/>
          </a:xfrm>
        </p:spPr>
        <p:txBody>
          <a:bodyPr anchor="b">
            <a:noAutofit/>
          </a:bodyPr>
          <a:lstStyle>
            <a:lvl1pPr marL="0" indent="0" algn="ctr">
              <a:lnSpc>
                <a:spcPct val="90000"/>
              </a:lnSpc>
              <a:buNone/>
              <a:defRPr sz="1800" b="0">
                <a:solidFill>
                  <a:schemeClr val="accent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8" name="Text Placeholder 3"/>
          <p:cNvSpPr>
            <a:spLocks noGrp="1"/>
          </p:cNvSpPr>
          <p:nvPr>
            <p:ph type="body" sz="half" idx="15"/>
          </p:nvPr>
        </p:nvSpPr>
        <p:spPr>
          <a:xfrm>
            <a:off x="385764" y="3812839"/>
            <a:ext cx="1861947" cy="3950452"/>
          </a:xfrm>
        </p:spPr>
        <p:txBody>
          <a:bodyPr anchor="t">
            <a:normAutofit/>
          </a:bodyPr>
          <a:lstStyle>
            <a:lvl1pPr marL="0" indent="0" algn="ctr">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9" name="Text Placeholder 4"/>
          <p:cNvSpPr>
            <a:spLocks noGrp="1"/>
          </p:cNvSpPr>
          <p:nvPr>
            <p:ph type="body" sz="quarter" idx="3"/>
          </p:nvPr>
        </p:nvSpPr>
        <p:spPr>
          <a:xfrm>
            <a:off x="2381975" y="2980460"/>
            <a:ext cx="1861947" cy="832378"/>
          </a:xfrm>
        </p:spPr>
        <p:txBody>
          <a:bodyPr anchor="b">
            <a:noAutofit/>
          </a:bodyPr>
          <a:lstStyle>
            <a:lvl1pPr marL="0" indent="0" algn="ctr">
              <a:lnSpc>
                <a:spcPct val="90000"/>
              </a:lnSpc>
              <a:buNone/>
              <a:defRPr sz="1800" b="0">
                <a:solidFill>
                  <a:schemeClr val="accent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10" name="Text Placeholder 3"/>
          <p:cNvSpPr>
            <a:spLocks noGrp="1"/>
          </p:cNvSpPr>
          <p:nvPr>
            <p:ph type="body" sz="half" idx="16"/>
          </p:nvPr>
        </p:nvSpPr>
        <p:spPr>
          <a:xfrm>
            <a:off x="2381975" y="3812839"/>
            <a:ext cx="1861947" cy="3950452"/>
          </a:xfrm>
        </p:spPr>
        <p:txBody>
          <a:bodyPr anchor="t">
            <a:normAutofit/>
          </a:bodyPr>
          <a:lstStyle>
            <a:lvl1pPr marL="0" indent="0" algn="ctr">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11" name="Text Placeholder 4"/>
          <p:cNvSpPr>
            <a:spLocks noGrp="1"/>
          </p:cNvSpPr>
          <p:nvPr>
            <p:ph type="body" sz="quarter" idx="13"/>
          </p:nvPr>
        </p:nvSpPr>
        <p:spPr>
          <a:xfrm>
            <a:off x="4370839" y="2980460"/>
            <a:ext cx="1861947" cy="832378"/>
          </a:xfrm>
        </p:spPr>
        <p:txBody>
          <a:bodyPr anchor="b">
            <a:noAutofit/>
          </a:bodyPr>
          <a:lstStyle>
            <a:lvl1pPr marL="0" indent="0" algn="ctr">
              <a:lnSpc>
                <a:spcPct val="90000"/>
              </a:lnSpc>
              <a:buNone/>
              <a:defRPr sz="1800" b="0">
                <a:solidFill>
                  <a:schemeClr val="accent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12" name="Text Placeholder 3"/>
          <p:cNvSpPr>
            <a:spLocks noGrp="1"/>
          </p:cNvSpPr>
          <p:nvPr>
            <p:ph type="body" sz="half" idx="17"/>
          </p:nvPr>
        </p:nvSpPr>
        <p:spPr>
          <a:xfrm>
            <a:off x="4370839" y="3812839"/>
            <a:ext cx="1861947" cy="3950452"/>
          </a:xfrm>
        </p:spPr>
        <p:txBody>
          <a:bodyPr anchor="t">
            <a:normAutofit/>
          </a:bodyPr>
          <a:lstStyle>
            <a:lvl1pPr marL="0" indent="0" algn="ctr">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3" name="Date Placeholder 2"/>
          <p:cNvSpPr>
            <a:spLocks noGrp="1"/>
          </p:cNvSpPr>
          <p:nvPr>
            <p:ph type="dt" sz="half" idx="10"/>
          </p:nvPr>
        </p:nvSpPr>
        <p:spPr/>
        <p:txBody>
          <a:bodyPr/>
          <a:lstStyle/>
          <a:p>
            <a:fld id="{9F2B9F63-C14F-4D32-9A2A-4B02C6E1A313}" type="datetimeFigureOut">
              <a:rPr lang="en-ZA" smtClean="0"/>
              <a:t>2025/12/31</a:t>
            </a:fld>
            <a:endParaRPr lang="en-ZA"/>
          </a:p>
        </p:txBody>
      </p:sp>
      <p:sp>
        <p:nvSpPr>
          <p:cNvPr id="4" name="Footer Placeholder 3"/>
          <p:cNvSpPr>
            <a:spLocks noGrp="1"/>
          </p:cNvSpPr>
          <p:nvPr>
            <p:ph type="ftr" sz="quarter" idx="11"/>
          </p:nvPr>
        </p:nvSpPr>
        <p:spPr/>
        <p:txBody>
          <a:bodyPr/>
          <a:lstStyle/>
          <a:p>
            <a:endParaRPr lang="en-ZA"/>
          </a:p>
        </p:txBody>
      </p:sp>
      <p:sp>
        <p:nvSpPr>
          <p:cNvPr id="5" name="Slide Number Placeholder 4"/>
          <p:cNvSpPr>
            <a:spLocks noGrp="1"/>
          </p:cNvSpPr>
          <p:nvPr>
            <p:ph type="sldNum" sz="quarter" idx="12"/>
          </p:nvPr>
        </p:nvSpPr>
        <p:spPr/>
        <p:txBody>
          <a:bodyPr/>
          <a:lstStyle/>
          <a:p>
            <a:fld id="{89675271-EEFB-4A48-8727-40B6546D98C3}" type="slidenum">
              <a:rPr lang="en-ZA" smtClean="0"/>
              <a:t>‹#›</a:t>
            </a:fld>
            <a:endParaRPr lang="en-ZA"/>
          </a:p>
        </p:txBody>
      </p:sp>
    </p:spTree>
    <p:extLst>
      <p:ext uri="{BB962C8B-B14F-4D97-AF65-F5344CB8AC3E}">
        <p14:creationId xmlns:p14="http://schemas.microsoft.com/office/powerpoint/2010/main" val="252058205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385763" y="990602"/>
            <a:ext cx="5848247" cy="1663949"/>
          </a:xfrm>
        </p:spPr>
        <p:txBody>
          <a:bodyPr/>
          <a:lstStyle>
            <a:lvl1pPr algn="ctr">
              <a:defRPr/>
            </a:lvl1pPr>
          </a:lstStyle>
          <a:p>
            <a:r>
              <a:rPr lang="en-US"/>
              <a:t>Click to edit Master title style</a:t>
            </a:r>
            <a:endParaRPr lang="en-US" dirty="0"/>
          </a:p>
        </p:txBody>
      </p:sp>
      <p:sp>
        <p:nvSpPr>
          <p:cNvPr id="19" name="Text Placeholder 2"/>
          <p:cNvSpPr>
            <a:spLocks noGrp="1"/>
          </p:cNvSpPr>
          <p:nvPr>
            <p:ph type="body" idx="1"/>
          </p:nvPr>
        </p:nvSpPr>
        <p:spPr>
          <a:xfrm>
            <a:off x="389160" y="5507703"/>
            <a:ext cx="1861947" cy="832378"/>
          </a:xfrm>
        </p:spPr>
        <p:txBody>
          <a:bodyPr anchor="b">
            <a:noAutofit/>
          </a:bodyPr>
          <a:lstStyle>
            <a:lvl1pPr marL="0" indent="0" algn="ctr">
              <a:lnSpc>
                <a:spcPct val="90000"/>
              </a:lnSpc>
              <a:buNone/>
              <a:defRPr sz="1650" b="0">
                <a:solidFill>
                  <a:schemeClr val="accent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20" name="Picture Placeholder 2"/>
          <p:cNvSpPr>
            <a:spLocks noGrp="1" noChangeAspect="1"/>
          </p:cNvSpPr>
          <p:nvPr>
            <p:ph type="pic" idx="15"/>
          </p:nvPr>
        </p:nvSpPr>
        <p:spPr>
          <a:xfrm>
            <a:off x="385751" y="2980462"/>
            <a:ext cx="1861947" cy="2219714"/>
          </a:xfrm>
          <a:prstGeom prst="roundRect">
            <a:avLst>
              <a:gd name="adj" fmla="val 0"/>
            </a:avLst>
          </a:prstGeom>
          <a:ln w="57150" cmpd="thinThick">
            <a:solidFill>
              <a:schemeClr val="bg1">
                <a:lumMod val="50000"/>
              </a:schemeClr>
            </a:solidFill>
            <a:miter lim="800000"/>
          </a:ln>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a:t>Click icon to add picture</a:t>
            </a:r>
            <a:endParaRPr lang="en-US" dirty="0"/>
          </a:p>
        </p:txBody>
      </p:sp>
      <p:sp>
        <p:nvSpPr>
          <p:cNvPr id="21" name="Text Placeholder 3"/>
          <p:cNvSpPr>
            <a:spLocks noGrp="1"/>
          </p:cNvSpPr>
          <p:nvPr>
            <p:ph type="body" sz="half" idx="18"/>
          </p:nvPr>
        </p:nvSpPr>
        <p:spPr>
          <a:xfrm>
            <a:off x="389160" y="6340083"/>
            <a:ext cx="1861947" cy="1423210"/>
          </a:xfrm>
        </p:spPr>
        <p:txBody>
          <a:bodyPr anchor="t">
            <a:normAutofit/>
          </a:bodyPr>
          <a:lstStyle>
            <a:lvl1pPr marL="0" indent="0" algn="ctr">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22" name="Text Placeholder 4"/>
          <p:cNvSpPr>
            <a:spLocks noGrp="1"/>
          </p:cNvSpPr>
          <p:nvPr>
            <p:ph type="body" sz="quarter" idx="3"/>
          </p:nvPr>
        </p:nvSpPr>
        <p:spPr>
          <a:xfrm>
            <a:off x="2383544" y="5507703"/>
            <a:ext cx="1861947" cy="832378"/>
          </a:xfrm>
        </p:spPr>
        <p:txBody>
          <a:bodyPr anchor="b">
            <a:noAutofit/>
          </a:bodyPr>
          <a:lstStyle>
            <a:lvl1pPr marL="0" indent="0" algn="ctr">
              <a:lnSpc>
                <a:spcPct val="90000"/>
              </a:lnSpc>
              <a:buNone/>
              <a:defRPr sz="1650" b="0">
                <a:solidFill>
                  <a:schemeClr val="accent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23" name="Picture Placeholder 2"/>
          <p:cNvSpPr>
            <a:spLocks noGrp="1" noChangeAspect="1"/>
          </p:cNvSpPr>
          <p:nvPr>
            <p:ph type="pic" idx="21"/>
          </p:nvPr>
        </p:nvSpPr>
        <p:spPr>
          <a:xfrm>
            <a:off x="2382749" y="2980461"/>
            <a:ext cx="1861947" cy="2217565"/>
          </a:xfrm>
          <a:prstGeom prst="roundRect">
            <a:avLst>
              <a:gd name="adj" fmla="val 0"/>
            </a:avLst>
          </a:prstGeom>
          <a:ln w="57150" cmpd="thinThick">
            <a:solidFill>
              <a:schemeClr val="bg1">
                <a:lumMod val="50000"/>
              </a:schemeClr>
            </a:solidFill>
            <a:miter lim="800000"/>
          </a:ln>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a:t>Click icon to add picture</a:t>
            </a:r>
            <a:endParaRPr lang="en-US" dirty="0"/>
          </a:p>
        </p:txBody>
      </p:sp>
      <p:sp>
        <p:nvSpPr>
          <p:cNvPr id="24" name="Text Placeholder 3"/>
          <p:cNvSpPr>
            <a:spLocks noGrp="1"/>
          </p:cNvSpPr>
          <p:nvPr>
            <p:ph type="body" sz="half" idx="19"/>
          </p:nvPr>
        </p:nvSpPr>
        <p:spPr>
          <a:xfrm>
            <a:off x="2382749" y="6340080"/>
            <a:ext cx="1862741" cy="1423211"/>
          </a:xfrm>
        </p:spPr>
        <p:txBody>
          <a:bodyPr anchor="t">
            <a:normAutofit/>
          </a:bodyPr>
          <a:lstStyle>
            <a:lvl1pPr marL="0" indent="0" algn="ctr">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25" name="Text Placeholder 4"/>
          <p:cNvSpPr>
            <a:spLocks noGrp="1"/>
          </p:cNvSpPr>
          <p:nvPr>
            <p:ph type="body" sz="quarter" idx="13"/>
          </p:nvPr>
        </p:nvSpPr>
        <p:spPr>
          <a:xfrm>
            <a:off x="4370031" y="5507703"/>
            <a:ext cx="1861947" cy="832378"/>
          </a:xfrm>
        </p:spPr>
        <p:txBody>
          <a:bodyPr anchor="b">
            <a:noAutofit/>
          </a:bodyPr>
          <a:lstStyle>
            <a:lvl1pPr marL="0" indent="0" algn="ctr">
              <a:lnSpc>
                <a:spcPct val="90000"/>
              </a:lnSpc>
              <a:buNone/>
              <a:defRPr sz="1650" b="0">
                <a:solidFill>
                  <a:schemeClr val="accent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26" name="Picture Placeholder 2"/>
          <p:cNvSpPr>
            <a:spLocks noGrp="1" noChangeAspect="1"/>
          </p:cNvSpPr>
          <p:nvPr>
            <p:ph type="pic" idx="22"/>
          </p:nvPr>
        </p:nvSpPr>
        <p:spPr>
          <a:xfrm>
            <a:off x="4369961" y="2980458"/>
            <a:ext cx="1861947" cy="2220394"/>
          </a:xfrm>
          <a:prstGeom prst="roundRect">
            <a:avLst>
              <a:gd name="adj" fmla="val 0"/>
            </a:avLst>
          </a:prstGeom>
          <a:ln w="57150" cmpd="thinThick">
            <a:solidFill>
              <a:schemeClr val="bg1">
                <a:lumMod val="50000"/>
              </a:schemeClr>
            </a:solidFill>
            <a:miter lim="800000"/>
          </a:ln>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a:t>Click icon to add picture</a:t>
            </a:r>
            <a:endParaRPr lang="en-US" dirty="0"/>
          </a:p>
        </p:txBody>
      </p:sp>
      <p:sp>
        <p:nvSpPr>
          <p:cNvPr id="27" name="Text Placeholder 3"/>
          <p:cNvSpPr>
            <a:spLocks noGrp="1"/>
          </p:cNvSpPr>
          <p:nvPr>
            <p:ph type="body" sz="half" idx="20"/>
          </p:nvPr>
        </p:nvSpPr>
        <p:spPr>
          <a:xfrm>
            <a:off x="4369961" y="6340077"/>
            <a:ext cx="1861947" cy="1423214"/>
          </a:xfrm>
        </p:spPr>
        <p:txBody>
          <a:bodyPr anchor="t">
            <a:normAutofit/>
          </a:bodyPr>
          <a:lstStyle>
            <a:lvl1pPr marL="0" indent="0" algn="ctr">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3" name="Date Placeholder 2"/>
          <p:cNvSpPr>
            <a:spLocks noGrp="1"/>
          </p:cNvSpPr>
          <p:nvPr>
            <p:ph type="dt" sz="half" idx="10"/>
          </p:nvPr>
        </p:nvSpPr>
        <p:spPr/>
        <p:txBody>
          <a:bodyPr/>
          <a:lstStyle/>
          <a:p>
            <a:fld id="{9F2B9F63-C14F-4D32-9A2A-4B02C6E1A313}" type="datetimeFigureOut">
              <a:rPr lang="en-ZA" smtClean="0"/>
              <a:t>2025/12/31</a:t>
            </a:fld>
            <a:endParaRPr lang="en-ZA"/>
          </a:p>
        </p:txBody>
      </p:sp>
      <p:sp>
        <p:nvSpPr>
          <p:cNvPr id="4" name="Footer Placeholder 3"/>
          <p:cNvSpPr>
            <a:spLocks noGrp="1"/>
          </p:cNvSpPr>
          <p:nvPr>
            <p:ph type="ftr" sz="quarter" idx="11"/>
          </p:nvPr>
        </p:nvSpPr>
        <p:spPr/>
        <p:txBody>
          <a:bodyPr/>
          <a:lstStyle/>
          <a:p>
            <a:endParaRPr lang="en-ZA"/>
          </a:p>
        </p:txBody>
      </p:sp>
      <p:sp>
        <p:nvSpPr>
          <p:cNvPr id="5" name="Slide Number Placeholder 4"/>
          <p:cNvSpPr>
            <a:spLocks noGrp="1"/>
          </p:cNvSpPr>
          <p:nvPr>
            <p:ph type="sldNum" sz="quarter" idx="12"/>
          </p:nvPr>
        </p:nvSpPr>
        <p:spPr/>
        <p:txBody>
          <a:bodyPr/>
          <a:lstStyle/>
          <a:p>
            <a:fld id="{89675271-EEFB-4A48-8727-40B6546D98C3}" type="slidenum">
              <a:rPr lang="en-ZA" smtClean="0"/>
              <a:t>‹#›</a:t>
            </a:fld>
            <a:endParaRPr lang="en-ZA"/>
          </a:p>
        </p:txBody>
      </p:sp>
    </p:spTree>
    <p:extLst>
      <p:ext uri="{BB962C8B-B14F-4D97-AF65-F5344CB8AC3E}">
        <p14:creationId xmlns:p14="http://schemas.microsoft.com/office/powerpoint/2010/main" val="352630458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r">
              <a:defRPr/>
            </a:lvl1pPr>
          </a:lstStyle>
          <a:p>
            <a:r>
              <a:rPr lang="en-US"/>
              <a:t>Click to edit Master title style</a:t>
            </a:r>
            <a:endParaRPr lang="en-US" dirty="0"/>
          </a:p>
        </p:txBody>
      </p:sp>
      <p:sp>
        <p:nvSpPr>
          <p:cNvPr id="11" name="Vertical Text Placeholder 2"/>
          <p:cNvSpPr>
            <a:spLocks noGrp="1"/>
          </p:cNvSpPr>
          <p:nvPr>
            <p:ph type="body" orient="vert" sz="quarter" idx="13"/>
          </p:nvPr>
        </p:nvSpPr>
        <p:spPr>
          <a:xfrm>
            <a:off x="385763" y="2980461"/>
            <a:ext cx="5847023" cy="4782830"/>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F2B9F63-C14F-4D32-9A2A-4B02C6E1A313}" type="datetimeFigureOut">
              <a:rPr lang="en-ZA" smtClean="0"/>
              <a:t>2025/12/31</a:t>
            </a:fld>
            <a:endParaRPr lang="en-ZA"/>
          </a:p>
        </p:txBody>
      </p:sp>
      <p:sp>
        <p:nvSpPr>
          <p:cNvPr id="5" name="Footer Placeholder 4"/>
          <p:cNvSpPr>
            <a:spLocks noGrp="1"/>
          </p:cNvSpPr>
          <p:nvPr>
            <p:ph type="ftr" sz="quarter" idx="11"/>
          </p:nvPr>
        </p:nvSpPr>
        <p:spPr/>
        <p:txBody>
          <a:bodyPr/>
          <a:lstStyle/>
          <a:p>
            <a:endParaRPr lang="en-ZA"/>
          </a:p>
        </p:txBody>
      </p:sp>
      <p:sp>
        <p:nvSpPr>
          <p:cNvPr id="6" name="Slide Number Placeholder 5"/>
          <p:cNvSpPr>
            <a:spLocks noGrp="1"/>
          </p:cNvSpPr>
          <p:nvPr>
            <p:ph type="sldNum" sz="quarter" idx="12"/>
          </p:nvPr>
        </p:nvSpPr>
        <p:spPr/>
        <p:txBody>
          <a:bodyPr/>
          <a:lstStyle/>
          <a:p>
            <a:fld id="{89675271-EEFB-4A48-8727-40B6546D98C3}" type="slidenum">
              <a:rPr lang="en-ZA" smtClean="0"/>
              <a:t>‹#›</a:t>
            </a:fld>
            <a:endParaRPr lang="en-ZA"/>
          </a:p>
        </p:txBody>
      </p:sp>
    </p:spTree>
    <p:extLst>
      <p:ext uri="{BB962C8B-B14F-4D97-AF65-F5344CB8AC3E}">
        <p14:creationId xmlns:p14="http://schemas.microsoft.com/office/powerpoint/2010/main" val="179392269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58922" y="990602"/>
            <a:ext cx="1273864" cy="6772689"/>
          </a:xfrm>
        </p:spPr>
        <p:txBody>
          <a:bodyPr vert="eaVert"/>
          <a:lstStyle>
            <a:lvl1pPr algn="l">
              <a:defRPr/>
            </a:lvl1pPr>
          </a:lstStyle>
          <a:p>
            <a:r>
              <a:rPr lang="en-US"/>
              <a:t>Click to edit Master title style</a:t>
            </a:r>
            <a:endParaRPr lang="en-US" dirty="0"/>
          </a:p>
        </p:txBody>
      </p:sp>
      <p:sp>
        <p:nvSpPr>
          <p:cNvPr id="8" name="Vertical Text Placeholder 2"/>
          <p:cNvSpPr>
            <a:spLocks noGrp="1"/>
          </p:cNvSpPr>
          <p:nvPr>
            <p:ph type="body" orient="vert" sz="quarter" idx="13"/>
          </p:nvPr>
        </p:nvSpPr>
        <p:spPr>
          <a:xfrm>
            <a:off x="385764" y="990602"/>
            <a:ext cx="4446242" cy="6772689"/>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F2B9F63-C14F-4D32-9A2A-4B02C6E1A313}" type="datetimeFigureOut">
              <a:rPr lang="en-ZA" smtClean="0"/>
              <a:t>2025/12/31</a:t>
            </a:fld>
            <a:endParaRPr lang="en-ZA"/>
          </a:p>
        </p:txBody>
      </p:sp>
      <p:sp>
        <p:nvSpPr>
          <p:cNvPr id="5" name="Footer Placeholder 4"/>
          <p:cNvSpPr>
            <a:spLocks noGrp="1"/>
          </p:cNvSpPr>
          <p:nvPr>
            <p:ph type="ftr" sz="quarter" idx="11"/>
          </p:nvPr>
        </p:nvSpPr>
        <p:spPr/>
        <p:txBody>
          <a:bodyPr/>
          <a:lstStyle/>
          <a:p>
            <a:endParaRPr lang="en-ZA"/>
          </a:p>
        </p:txBody>
      </p:sp>
      <p:sp>
        <p:nvSpPr>
          <p:cNvPr id="6" name="Slide Number Placeholder 5"/>
          <p:cNvSpPr>
            <a:spLocks noGrp="1"/>
          </p:cNvSpPr>
          <p:nvPr>
            <p:ph type="sldNum" sz="quarter" idx="12"/>
          </p:nvPr>
        </p:nvSpPr>
        <p:spPr/>
        <p:txBody>
          <a:bodyPr/>
          <a:lstStyle/>
          <a:p>
            <a:fld id="{89675271-EEFB-4A48-8727-40B6546D98C3}" type="slidenum">
              <a:rPr lang="en-ZA" smtClean="0"/>
              <a:t>‹#›</a:t>
            </a:fld>
            <a:endParaRPr lang="en-ZA"/>
          </a:p>
        </p:txBody>
      </p:sp>
    </p:spTree>
    <p:extLst>
      <p:ext uri="{BB962C8B-B14F-4D97-AF65-F5344CB8AC3E}">
        <p14:creationId xmlns:p14="http://schemas.microsoft.com/office/powerpoint/2010/main" val="246827681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a:solidFill>
                  <a:srgbClr val="FF0000"/>
                </a:solidFill>
              </a:defRPr>
            </a:lvl1pPr>
          </a:lstStyle>
          <a:p>
            <a:r>
              <a:rPr lang="en-US" dirty="0"/>
              <a:t>Click to edit Master title style</a:t>
            </a:r>
          </a:p>
        </p:txBody>
      </p:sp>
      <p:sp>
        <p:nvSpPr>
          <p:cNvPr id="3" name="Content Placeholder 2"/>
          <p:cNvSpPr>
            <a:spLocks noGrp="1"/>
          </p:cNvSpPr>
          <p:nvPr>
            <p:ph idx="1"/>
          </p:nvPr>
        </p:nvSpPr>
        <p:spPr>
          <a:xfrm>
            <a:off x="342900" y="1942146"/>
            <a:ext cx="6172200" cy="6806380"/>
          </a:xfrm>
          <a:solidFill>
            <a:schemeClr val="bg1">
              <a:lumMod val="95000"/>
            </a:schemeClr>
          </a:solidFill>
        </p:spPr>
        <p:txBody>
          <a:bodyPr/>
          <a:lstStyle>
            <a:lvl1pPr>
              <a:defRPr>
                <a:solidFill>
                  <a:schemeClr val="tx1"/>
                </a:solidFill>
              </a:defRPr>
            </a:lvl1pPr>
            <a:lvl2pPr>
              <a:buClr>
                <a:srgbClr val="FF0000"/>
              </a:buClr>
              <a:defRPr/>
            </a:lvl2pPr>
            <a:lvl3pPr>
              <a:defRPr>
                <a:solidFill>
                  <a:schemeClr val="tx1"/>
                </a:solidFill>
              </a:defRPr>
            </a:lvl3pPr>
            <a:lvl4pPr marL="932259" indent="-160734">
              <a:buClr>
                <a:srgbClr val="FF0000"/>
              </a:buClr>
              <a:buFont typeface="Wingdings" panose="05000000000000000000" pitchFamily="2" charset="2"/>
              <a:buChar char="§"/>
              <a:defRPr/>
            </a:lvl4pPr>
            <a:lvl5pP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a:xfrm>
            <a:off x="2343150" y="9181397"/>
            <a:ext cx="2171700" cy="527403"/>
          </a:xfrm>
          <a:prstGeom prst="rect">
            <a:avLst/>
          </a:prstGeom>
        </p:spPr>
        <p:txBody>
          <a:bodyPr/>
          <a:lstStyle/>
          <a:p>
            <a:endParaRPr lang="en-US" dirty="0"/>
          </a:p>
        </p:txBody>
      </p:sp>
      <p:sp>
        <p:nvSpPr>
          <p:cNvPr id="6" name="Slide Number Placeholder 5"/>
          <p:cNvSpPr>
            <a:spLocks noGrp="1"/>
          </p:cNvSpPr>
          <p:nvPr>
            <p:ph type="sldNum" sz="quarter" idx="12"/>
          </p:nvPr>
        </p:nvSpPr>
        <p:spPr>
          <a:xfrm>
            <a:off x="1148321" y="9184453"/>
            <a:ext cx="560860" cy="527403"/>
          </a:xfrm>
          <a:prstGeom prst="rect">
            <a:avLst/>
          </a:prstGeom>
        </p:spPr>
        <p:txBody>
          <a:bodyPr/>
          <a:lstStyle>
            <a:lvl1pPr algn="l">
              <a:defRPr/>
            </a:lvl1pPr>
          </a:lstStyle>
          <a:p>
            <a:fld id="{B2BDE217-BB65-0B45-8AED-BD33559C4983}" type="slidenum">
              <a:rPr lang="en-US" smtClean="0"/>
              <a:pPr/>
              <a:t>‹#›</a:t>
            </a:fld>
            <a:endParaRPr lang="en-US" dirty="0"/>
          </a:p>
        </p:txBody>
      </p:sp>
    </p:spTree>
    <p:extLst>
      <p:ext uri="{BB962C8B-B14F-4D97-AF65-F5344CB8AC3E}">
        <p14:creationId xmlns:p14="http://schemas.microsoft.com/office/powerpoint/2010/main" val="19964076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12" name="Content Placeholder 2"/>
          <p:cNvSpPr>
            <a:spLocks noGrp="1"/>
          </p:cNvSpPr>
          <p:nvPr>
            <p:ph sz="quarter" idx="13"/>
          </p:nvPr>
        </p:nvSpPr>
        <p:spPr>
          <a:xfrm>
            <a:off x="385763" y="2980461"/>
            <a:ext cx="5847023" cy="478282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F2B9F63-C14F-4D32-9A2A-4B02C6E1A313}" type="datetimeFigureOut">
              <a:rPr lang="en-ZA" smtClean="0"/>
              <a:t>2025/12/31</a:t>
            </a:fld>
            <a:endParaRPr lang="en-ZA"/>
          </a:p>
        </p:txBody>
      </p:sp>
      <p:sp>
        <p:nvSpPr>
          <p:cNvPr id="5" name="Footer Placeholder 4"/>
          <p:cNvSpPr>
            <a:spLocks noGrp="1"/>
          </p:cNvSpPr>
          <p:nvPr>
            <p:ph type="ftr" sz="quarter" idx="11"/>
          </p:nvPr>
        </p:nvSpPr>
        <p:spPr/>
        <p:txBody>
          <a:bodyPr/>
          <a:lstStyle/>
          <a:p>
            <a:endParaRPr lang="en-ZA"/>
          </a:p>
        </p:txBody>
      </p:sp>
      <p:sp>
        <p:nvSpPr>
          <p:cNvPr id="6" name="Slide Number Placeholder 5"/>
          <p:cNvSpPr>
            <a:spLocks noGrp="1"/>
          </p:cNvSpPr>
          <p:nvPr>
            <p:ph type="sldNum" sz="quarter" idx="12"/>
          </p:nvPr>
        </p:nvSpPr>
        <p:spPr/>
        <p:txBody>
          <a:bodyPr/>
          <a:lstStyle/>
          <a:p>
            <a:fld id="{89675271-EEFB-4A48-8727-40B6546D98C3}" type="slidenum">
              <a:rPr lang="en-ZA" smtClean="0"/>
              <a:t>‹#›</a:t>
            </a:fld>
            <a:endParaRPr lang="en-ZA"/>
          </a:p>
        </p:txBody>
      </p:sp>
    </p:spTree>
    <p:extLst>
      <p:ext uri="{BB962C8B-B14F-4D97-AF65-F5344CB8AC3E}">
        <p14:creationId xmlns:p14="http://schemas.microsoft.com/office/powerpoint/2010/main" val="3838373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385763" y="990602"/>
            <a:ext cx="5847023" cy="4612815"/>
          </a:xfrm>
        </p:spPr>
        <p:txBody>
          <a:bodyPr anchor="b">
            <a:normAutofit/>
          </a:bodyPr>
          <a:lstStyle>
            <a:lvl1pPr algn="l">
              <a:defRPr sz="4050"/>
            </a:lvl1pPr>
          </a:lstStyle>
          <a:p>
            <a:r>
              <a:rPr lang="en-US"/>
              <a:t>Click to edit Master title style</a:t>
            </a:r>
            <a:endParaRPr lang="en-US" dirty="0"/>
          </a:p>
        </p:txBody>
      </p:sp>
      <p:sp>
        <p:nvSpPr>
          <p:cNvPr id="3" name="Text Placeholder 2"/>
          <p:cNvSpPr>
            <a:spLocks noGrp="1"/>
          </p:cNvSpPr>
          <p:nvPr>
            <p:ph type="body" idx="1"/>
          </p:nvPr>
        </p:nvSpPr>
        <p:spPr>
          <a:xfrm>
            <a:off x="385763" y="5405497"/>
            <a:ext cx="5847023" cy="2368331"/>
          </a:xfrm>
        </p:spPr>
        <p:txBody>
          <a:bodyPr anchor="t">
            <a:normAutofit/>
          </a:bodyPr>
          <a:lstStyle>
            <a:lvl1pPr marL="0" indent="0" algn="l">
              <a:buNone/>
              <a:defRPr sz="1500">
                <a:solidFill>
                  <a:schemeClr val="bg1">
                    <a:lumMod val="50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F2B9F63-C14F-4D32-9A2A-4B02C6E1A313}" type="datetimeFigureOut">
              <a:rPr lang="en-ZA" smtClean="0"/>
              <a:t>2025/12/31</a:t>
            </a:fld>
            <a:endParaRPr lang="en-ZA"/>
          </a:p>
        </p:txBody>
      </p:sp>
      <p:sp>
        <p:nvSpPr>
          <p:cNvPr id="5" name="Footer Placeholder 4"/>
          <p:cNvSpPr>
            <a:spLocks noGrp="1"/>
          </p:cNvSpPr>
          <p:nvPr>
            <p:ph type="ftr" sz="quarter" idx="11"/>
          </p:nvPr>
        </p:nvSpPr>
        <p:spPr/>
        <p:txBody>
          <a:bodyPr/>
          <a:lstStyle/>
          <a:p>
            <a:endParaRPr lang="en-ZA"/>
          </a:p>
        </p:txBody>
      </p:sp>
      <p:sp>
        <p:nvSpPr>
          <p:cNvPr id="6" name="Slide Number Placeholder 5"/>
          <p:cNvSpPr>
            <a:spLocks noGrp="1"/>
          </p:cNvSpPr>
          <p:nvPr>
            <p:ph type="sldNum" sz="quarter" idx="12"/>
          </p:nvPr>
        </p:nvSpPr>
        <p:spPr/>
        <p:txBody>
          <a:bodyPr/>
          <a:lstStyle/>
          <a:p>
            <a:fld id="{89675271-EEFB-4A48-8727-40B6546D98C3}" type="slidenum">
              <a:rPr lang="en-ZA" smtClean="0"/>
              <a:t>‹#›</a:t>
            </a:fld>
            <a:endParaRPr lang="en-ZA"/>
          </a:p>
        </p:txBody>
      </p:sp>
    </p:spTree>
    <p:extLst>
      <p:ext uri="{BB962C8B-B14F-4D97-AF65-F5344CB8AC3E}">
        <p14:creationId xmlns:p14="http://schemas.microsoft.com/office/powerpoint/2010/main" val="26088693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14" name="Title 1"/>
          <p:cNvSpPr>
            <a:spLocks noGrp="1"/>
          </p:cNvSpPr>
          <p:nvPr>
            <p:ph type="title"/>
          </p:nvPr>
        </p:nvSpPr>
        <p:spPr>
          <a:xfrm>
            <a:off x="385763" y="990600"/>
            <a:ext cx="5848247" cy="1672869"/>
          </a:xfrm>
        </p:spPr>
        <p:txBody>
          <a:bodyPr/>
          <a:lstStyle/>
          <a:p>
            <a:r>
              <a:rPr lang="en-US"/>
              <a:t>Click to edit Master title style</a:t>
            </a:r>
            <a:endParaRPr lang="en-US" dirty="0"/>
          </a:p>
        </p:txBody>
      </p:sp>
      <p:sp>
        <p:nvSpPr>
          <p:cNvPr id="12" name="Content Placeholder 2"/>
          <p:cNvSpPr>
            <a:spLocks noGrp="1"/>
          </p:cNvSpPr>
          <p:nvPr>
            <p:ph sz="quarter" idx="13"/>
          </p:nvPr>
        </p:nvSpPr>
        <p:spPr>
          <a:xfrm>
            <a:off x="385763" y="2980461"/>
            <a:ext cx="2862402" cy="4782829"/>
          </a:xfrm>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3"/>
          <p:cNvSpPr>
            <a:spLocks noGrp="1"/>
          </p:cNvSpPr>
          <p:nvPr>
            <p:ph sz="quarter" idx="14"/>
          </p:nvPr>
        </p:nvSpPr>
        <p:spPr>
          <a:xfrm>
            <a:off x="3371609" y="2980461"/>
            <a:ext cx="2861178" cy="4782829"/>
          </a:xfrm>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F2B9F63-C14F-4D32-9A2A-4B02C6E1A313}" type="datetimeFigureOut">
              <a:rPr lang="en-ZA" smtClean="0"/>
              <a:t>2025/12/31</a:t>
            </a:fld>
            <a:endParaRPr lang="en-ZA"/>
          </a:p>
        </p:txBody>
      </p:sp>
      <p:sp>
        <p:nvSpPr>
          <p:cNvPr id="6" name="Footer Placeholder 5"/>
          <p:cNvSpPr>
            <a:spLocks noGrp="1"/>
          </p:cNvSpPr>
          <p:nvPr>
            <p:ph type="ftr" sz="quarter" idx="11"/>
          </p:nvPr>
        </p:nvSpPr>
        <p:spPr/>
        <p:txBody>
          <a:bodyPr/>
          <a:lstStyle/>
          <a:p>
            <a:endParaRPr lang="en-ZA"/>
          </a:p>
        </p:txBody>
      </p:sp>
      <p:sp>
        <p:nvSpPr>
          <p:cNvPr id="7" name="Slide Number Placeholder 6"/>
          <p:cNvSpPr>
            <a:spLocks noGrp="1"/>
          </p:cNvSpPr>
          <p:nvPr>
            <p:ph type="sldNum" sz="quarter" idx="12"/>
          </p:nvPr>
        </p:nvSpPr>
        <p:spPr/>
        <p:txBody>
          <a:bodyPr/>
          <a:lstStyle/>
          <a:p>
            <a:fld id="{89675271-EEFB-4A48-8727-40B6546D98C3}" type="slidenum">
              <a:rPr lang="en-ZA" smtClean="0"/>
              <a:t>‹#›</a:t>
            </a:fld>
            <a:endParaRPr lang="en-ZA"/>
          </a:p>
        </p:txBody>
      </p:sp>
    </p:spTree>
    <p:extLst>
      <p:ext uri="{BB962C8B-B14F-4D97-AF65-F5344CB8AC3E}">
        <p14:creationId xmlns:p14="http://schemas.microsoft.com/office/powerpoint/2010/main" val="33347639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14" name="Title 1"/>
          <p:cNvSpPr>
            <a:spLocks noGrp="1"/>
          </p:cNvSpPr>
          <p:nvPr>
            <p:ph type="title"/>
          </p:nvPr>
        </p:nvSpPr>
        <p:spPr>
          <a:xfrm>
            <a:off x="385763" y="990600"/>
            <a:ext cx="5847023" cy="1672869"/>
          </a:xfrm>
        </p:spPr>
        <p:txBody>
          <a:bodyPr/>
          <a:lstStyle/>
          <a:p>
            <a:r>
              <a:rPr lang="en-US"/>
              <a:t>Click to edit Master title style</a:t>
            </a:r>
            <a:endParaRPr lang="en-US" dirty="0"/>
          </a:p>
        </p:txBody>
      </p:sp>
      <p:sp>
        <p:nvSpPr>
          <p:cNvPr id="3" name="Text Placeholder 2"/>
          <p:cNvSpPr>
            <a:spLocks noGrp="1"/>
          </p:cNvSpPr>
          <p:nvPr>
            <p:ph type="body" idx="1"/>
          </p:nvPr>
        </p:nvSpPr>
        <p:spPr>
          <a:xfrm>
            <a:off x="554677" y="2980461"/>
            <a:ext cx="2693488" cy="982214"/>
          </a:xfrm>
        </p:spPr>
        <p:txBody>
          <a:bodyPr anchor="b">
            <a:noAutofit/>
          </a:bodyPr>
          <a:lstStyle>
            <a:lvl1pPr marL="0" indent="0">
              <a:lnSpc>
                <a:spcPct val="90000"/>
              </a:lnSpc>
              <a:buNone/>
              <a:defRPr sz="1950" b="0">
                <a:solidFill>
                  <a:schemeClr val="accent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12" name="Content Placeholder 3"/>
          <p:cNvSpPr>
            <a:spLocks noGrp="1"/>
          </p:cNvSpPr>
          <p:nvPr>
            <p:ph sz="quarter" idx="13"/>
          </p:nvPr>
        </p:nvSpPr>
        <p:spPr>
          <a:xfrm>
            <a:off x="385764" y="4133614"/>
            <a:ext cx="2862401" cy="3629675"/>
          </a:xfrm>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536506" y="2980461"/>
            <a:ext cx="2697503" cy="982214"/>
          </a:xfrm>
        </p:spPr>
        <p:txBody>
          <a:bodyPr anchor="b">
            <a:noAutofit/>
          </a:bodyPr>
          <a:lstStyle>
            <a:lvl1pPr marL="0" indent="0">
              <a:lnSpc>
                <a:spcPct val="90000"/>
              </a:lnSpc>
              <a:buNone/>
              <a:defRPr sz="1950" b="0">
                <a:solidFill>
                  <a:schemeClr val="accent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13" name="Content Placeholder 5"/>
          <p:cNvSpPr>
            <a:spLocks noGrp="1"/>
          </p:cNvSpPr>
          <p:nvPr>
            <p:ph sz="quarter" idx="14"/>
          </p:nvPr>
        </p:nvSpPr>
        <p:spPr>
          <a:xfrm>
            <a:off x="3371608" y="4133614"/>
            <a:ext cx="2862401" cy="3629675"/>
          </a:xfrm>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F2B9F63-C14F-4D32-9A2A-4B02C6E1A313}" type="datetimeFigureOut">
              <a:rPr lang="en-ZA" smtClean="0"/>
              <a:t>2025/12/31</a:t>
            </a:fld>
            <a:endParaRPr lang="en-ZA"/>
          </a:p>
        </p:txBody>
      </p:sp>
      <p:sp>
        <p:nvSpPr>
          <p:cNvPr id="8" name="Footer Placeholder 7"/>
          <p:cNvSpPr>
            <a:spLocks noGrp="1"/>
          </p:cNvSpPr>
          <p:nvPr>
            <p:ph type="ftr" sz="quarter" idx="11"/>
          </p:nvPr>
        </p:nvSpPr>
        <p:spPr/>
        <p:txBody>
          <a:bodyPr/>
          <a:lstStyle/>
          <a:p>
            <a:endParaRPr lang="en-ZA"/>
          </a:p>
        </p:txBody>
      </p:sp>
      <p:sp>
        <p:nvSpPr>
          <p:cNvPr id="9" name="Slide Number Placeholder 8"/>
          <p:cNvSpPr>
            <a:spLocks noGrp="1"/>
          </p:cNvSpPr>
          <p:nvPr>
            <p:ph type="sldNum" sz="quarter" idx="12"/>
          </p:nvPr>
        </p:nvSpPr>
        <p:spPr/>
        <p:txBody>
          <a:bodyPr/>
          <a:lstStyle/>
          <a:p>
            <a:fld id="{89675271-EEFB-4A48-8727-40B6546D98C3}" type="slidenum">
              <a:rPr lang="en-ZA" smtClean="0"/>
              <a:t>‹#›</a:t>
            </a:fld>
            <a:endParaRPr lang="en-ZA"/>
          </a:p>
        </p:txBody>
      </p:sp>
    </p:spTree>
    <p:extLst>
      <p:ext uri="{BB962C8B-B14F-4D97-AF65-F5344CB8AC3E}">
        <p14:creationId xmlns:p14="http://schemas.microsoft.com/office/powerpoint/2010/main" val="2460124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F2B9F63-C14F-4D32-9A2A-4B02C6E1A313}" type="datetimeFigureOut">
              <a:rPr lang="en-ZA" smtClean="0"/>
              <a:t>2025/12/31</a:t>
            </a:fld>
            <a:endParaRPr lang="en-ZA"/>
          </a:p>
        </p:txBody>
      </p:sp>
      <p:sp>
        <p:nvSpPr>
          <p:cNvPr id="4" name="Footer Placeholder 3"/>
          <p:cNvSpPr>
            <a:spLocks noGrp="1"/>
          </p:cNvSpPr>
          <p:nvPr>
            <p:ph type="ftr" sz="quarter" idx="11"/>
          </p:nvPr>
        </p:nvSpPr>
        <p:spPr/>
        <p:txBody>
          <a:bodyPr/>
          <a:lstStyle/>
          <a:p>
            <a:endParaRPr lang="en-ZA"/>
          </a:p>
        </p:txBody>
      </p:sp>
      <p:sp>
        <p:nvSpPr>
          <p:cNvPr id="5" name="Slide Number Placeholder 4"/>
          <p:cNvSpPr>
            <a:spLocks noGrp="1"/>
          </p:cNvSpPr>
          <p:nvPr>
            <p:ph type="sldNum" sz="quarter" idx="12"/>
          </p:nvPr>
        </p:nvSpPr>
        <p:spPr/>
        <p:txBody>
          <a:bodyPr/>
          <a:lstStyle/>
          <a:p>
            <a:fld id="{89675271-EEFB-4A48-8727-40B6546D98C3}" type="slidenum">
              <a:rPr lang="en-ZA" smtClean="0"/>
              <a:t>‹#›</a:t>
            </a:fld>
            <a:endParaRPr lang="en-ZA"/>
          </a:p>
        </p:txBody>
      </p:sp>
    </p:spTree>
    <p:extLst>
      <p:ext uri="{BB962C8B-B14F-4D97-AF65-F5344CB8AC3E}">
        <p14:creationId xmlns:p14="http://schemas.microsoft.com/office/powerpoint/2010/main" val="16695486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F2B9F63-C14F-4D32-9A2A-4B02C6E1A313}" type="datetimeFigureOut">
              <a:rPr lang="en-ZA" smtClean="0"/>
              <a:t>2025/12/31</a:t>
            </a:fld>
            <a:endParaRPr lang="en-ZA"/>
          </a:p>
        </p:txBody>
      </p:sp>
      <p:sp>
        <p:nvSpPr>
          <p:cNvPr id="3" name="Footer Placeholder 2"/>
          <p:cNvSpPr>
            <a:spLocks noGrp="1"/>
          </p:cNvSpPr>
          <p:nvPr>
            <p:ph type="ftr" sz="quarter" idx="11"/>
          </p:nvPr>
        </p:nvSpPr>
        <p:spPr/>
        <p:txBody>
          <a:bodyPr/>
          <a:lstStyle/>
          <a:p>
            <a:endParaRPr lang="en-ZA"/>
          </a:p>
        </p:txBody>
      </p:sp>
      <p:sp>
        <p:nvSpPr>
          <p:cNvPr id="4" name="Slide Number Placeholder 3"/>
          <p:cNvSpPr>
            <a:spLocks noGrp="1"/>
          </p:cNvSpPr>
          <p:nvPr>
            <p:ph type="sldNum" sz="quarter" idx="12"/>
          </p:nvPr>
        </p:nvSpPr>
        <p:spPr/>
        <p:txBody>
          <a:bodyPr/>
          <a:lstStyle/>
          <a:p>
            <a:fld id="{89675271-EEFB-4A48-8727-40B6546D98C3}" type="slidenum">
              <a:rPr lang="en-ZA" smtClean="0"/>
              <a:t>‹#›</a:t>
            </a:fld>
            <a:endParaRPr lang="en-ZA"/>
          </a:p>
        </p:txBody>
      </p:sp>
    </p:spTree>
    <p:extLst>
      <p:ext uri="{BB962C8B-B14F-4D97-AF65-F5344CB8AC3E}">
        <p14:creationId xmlns:p14="http://schemas.microsoft.com/office/powerpoint/2010/main" val="27523786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90174" y="990600"/>
            <a:ext cx="2321359" cy="2922475"/>
          </a:xfrm>
        </p:spPr>
        <p:txBody>
          <a:bodyPr anchor="b">
            <a:normAutofit/>
          </a:bodyPr>
          <a:lstStyle>
            <a:lvl1pPr algn="ctr">
              <a:defRPr sz="2700"/>
            </a:lvl1pPr>
          </a:lstStyle>
          <a:p>
            <a:r>
              <a:rPr lang="en-US"/>
              <a:t>Click to edit Master title style</a:t>
            </a:r>
            <a:endParaRPr lang="en-US" dirty="0"/>
          </a:p>
        </p:txBody>
      </p:sp>
      <p:sp>
        <p:nvSpPr>
          <p:cNvPr id="10" name="Content Placeholder 2"/>
          <p:cNvSpPr>
            <a:spLocks noGrp="1"/>
          </p:cNvSpPr>
          <p:nvPr>
            <p:ph sz="quarter" idx="13"/>
          </p:nvPr>
        </p:nvSpPr>
        <p:spPr>
          <a:xfrm>
            <a:off x="2838450" y="990602"/>
            <a:ext cx="3394336" cy="677268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390174" y="3913077"/>
            <a:ext cx="2321360" cy="3850214"/>
          </a:xfrm>
        </p:spPr>
        <p:txBody>
          <a:bodyPr anchor="t">
            <a:normAutofit/>
          </a:bodyPr>
          <a:lstStyle>
            <a:lvl1pPr marL="0" indent="0" algn="ctr">
              <a:buNone/>
              <a:defRPr sz="135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9F2B9F63-C14F-4D32-9A2A-4B02C6E1A313}" type="datetimeFigureOut">
              <a:rPr lang="en-ZA" smtClean="0"/>
              <a:t>2025/12/31</a:t>
            </a:fld>
            <a:endParaRPr lang="en-ZA"/>
          </a:p>
        </p:txBody>
      </p:sp>
      <p:sp>
        <p:nvSpPr>
          <p:cNvPr id="6" name="Footer Placeholder 5"/>
          <p:cNvSpPr>
            <a:spLocks noGrp="1"/>
          </p:cNvSpPr>
          <p:nvPr>
            <p:ph type="ftr" sz="quarter" idx="11"/>
          </p:nvPr>
        </p:nvSpPr>
        <p:spPr/>
        <p:txBody>
          <a:bodyPr/>
          <a:lstStyle/>
          <a:p>
            <a:endParaRPr lang="en-ZA"/>
          </a:p>
        </p:txBody>
      </p:sp>
      <p:sp>
        <p:nvSpPr>
          <p:cNvPr id="7" name="Slide Number Placeholder 6"/>
          <p:cNvSpPr>
            <a:spLocks noGrp="1"/>
          </p:cNvSpPr>
          <p:nvPr>
            <p:ph type="sldNum" sz="quarter" idx="12"/>
          </p:nvPr>
        </p:nvSpPr>
        <p:spPr/>
        <p:txBody>
          <a:bodyPr/>
          <a:lstStyle/>
          <a:p>
            <a:fld id="{89675271-EEFB-4A48-8727-40B6546D98C3}" type="slidenum">
              <a:rPr lang="en-ZA" smtClean="0"/>
              <a:t>‹#›</a:t>
            </a:fld>
            <a:endParaRPr lang="en-ZA"/>
          </a:p>
        </p:txBody>
      </p:sp>
    </p:spTree>
    <p:extLst>
      <p:ext uri="{BB962C8B-B14F-4D97-AF65-F5344CB8AC3E}">
        <p14:creationId xmlns:p14="http://schemas.microsoft.com/office/powerpoint/2010/main" val="30138654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85763" y="990600"/>
            <a:ext cx="3306129" cy="2922475"/>
          </a:xfrm>
        </p:spPr>
        <p:txBody>
          <a:bodyPr anchor="b">
            <a:normAutofit/>
          </a:bodyPr>
          <a:lstStyle>
            <a:lvl1pPr algn="ctr">
              <a:defRPr sz="27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60805" y="2"/>
            <a:ext cx="2371981" cy="7325548"/>
          </a:xfrm>
          <a:ln w="57150" cmpd="thinThick">
            <a:solidFill>
              <a:schemeClr val="bg1">
                <a:lumMod val="50000"/>
              </a:schemeClr>
            </a:solidFill>
            <a:miter lim="800000"/>
          </a:ln>
        </p:spPr>
        <p:txBody>
          <a:bodyPr anchor="t"/>
          <a:lstStyle>
            <a:lvl1pPr marL="0" indent="0" algn="ctr">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385764" y="3913077"/>
            <a:ext cx="3306128" cy="3412473"/>
          </a:xfrm>
        </p:spPr>
        <p:txBody>
          <a:bodyPr anchor="t">
            <a:normAutofit/>
          </a:bodyPr>
          <a:lstStyle>
            <a:lvl1pPr marL="0" indent="0" algn="ctr">
              <a:buNone/>
              <a:defRPr sz="135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9F2B9F63-C14F-4D32-9A2A-4B02C6E1A313}" type="datetimeFigureOut">
              <a:rPr lang="en-ZA" smtClean="0"/>
              <a:t>2025/12/31</a:t>
            </a:fld>
            <a:endParaRPr lang="en-ZA"/>
          </a:p>
        </p:txBody>
      </p:sp>
      <p:sp>
        <p:nvSpPr>
          <p:cNvPr id="6" name="Footer Placeholder 5"/>
          <p:cNvSpPr>
            <a:spLocks noGrp="1"/>
          </p:cNvSpPr>
          <p:nvPr>
            <p:ph type="ftr" sz="quarter" idx="11"/>
          </p:nvPr>
        </p:nvSpPr>
        <p:spPr/>
        <p:txBody>
          <a:bodyPr/>
          <a:lstStyle/>
          <a:p>
            <a:endParaRPr lang="en-ZA"/>
          </a:p>
        </p:txBody>
      </p:sp>
      <p:sp>
        <p:nvSpPr>
          <p:cNvPr id="7" name="Slide Number Placeholder 6"/>
          <p:cNvSpPr>
            <a:spLocks noGrp="1"/>
          </p:cNvSpPr>
          <p:nvPr>
            <p:ph type="sldNum" sz="quarter" idx="12"/>
          </p:nvPr>
        </p:nvSpPr>
        <p:spPr/>
        <p:txBody>
          <a:bodyPr/>
          <a:lstStyle/>
          <a:p>
            <a:fld id="{89675271-EEFB-4A48-8727-40B6546D98C3}" type="slidenum">
              <a:rPr lang="en-ZA" smtClean="0"/>
              <a:t>‹#›</a:t>
            </a:fld>
            <a:endParaRPr lang="en-ZA"/>
          </a:p>
        </p:txBody>
      </p:sp>
    </p:spTree>
    <p:extLst>
      <p:ext uri="{BB962C8B-B14F-4D97-AF65-F5344CB8AC3E}">
        <p14:creationId xmlns:p14="http://schemas.microsoft.com/office/powerpoint/2010/main" val="9057175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0" name="Group 9"/>
          <p:cNvGrpSpPr/>
          <p:nvPr userDrawn="1"/>
        </p:nvGrpSpPr>
        <p:grpSpPr>
          <a:xfrm>
            <a:off x="-66619" y="308994"/>
            <a:ext cx="6753010" cy="9597006"/>
            <a:chOff x="-25397" y="0"/>
            <a:chExt cx="12005350" cy="6644081"/>
          </a:xfrm>
          <a:solidFill>
            <a:schemeClr val="bg2">
              <a:lumMod val="40000"/>
              <a:lumOff val="60000"/>
            </a:schemeClr>
          </a:solidFill>
        </p:grpSpPr>
        <p:sp useBgFill="1">
          <p:nvSpPr>
            <p:cNvPr id="11" name="Rectangle 10"/>
            <p:cNvSpPr/>
            <p:nvPr/>
          </p:nvSpPr>
          <p:spPr>
            <a:xfrm>
              <a:off x="1" y="0"/>
              <a:ext cx="11979952" cy="6644081"/>
            </a:xfrm>
            <a:prstGeom prst="rect">
              <a:avLst/>
            </a:prstGeom>
            <a:grpFill/>
            <a:ln>
              <a:noFill/>
            </a:ln>
            <a:effectLst>
              <a:outerShdw blurRad="98425" dist="76200" dir="4380000" algn="tl" rotWithShape="0">
                <a:srgbClr val="000000">
                  <a:alpha val="68000"/>
                </a:srgbClr>
              </a:outerShdw>
            </a:effectLst>
          </p:spPr>
          <p:style>
            <a:lnRef idx="1">
              <a:schemeClr val="accent1"/>
            </a:lnRef>
            <a:fillRef idx="3">
              <a:schemeClr val="accent1"/>
            </a:fillRef>
            <a:effectRef idx="2">
              <a:schemeClr val="accent1"/>
            </a:effectRef>
            <a:fontRef idx="minor">
              <a:schemeClr val="lt1"/>
            </a:fontRef>
          </p:style>
          <p:txBody>
            <a:bodyPr/>
            <a:lstStyle/>
            <a:p>
              <a:endParaRPr lang="en-ZA"/>
            </a:p>
          </p:txBody>
        </p:sp>
        <p:sp>
          <p:nvSpPr>
            <p:cNvPr id="13" name="Rectangle 12"/>
            <p:cNvSpPr/>
            <p:nvPr/>
          </p:nvSpPr>
          <p:spPr>
            <a:xfrm>
              <a:off x="1" y="5600215"/>
              <a:ext cx="11706512" cy="780581"/>
            </a:xfrm>
            <a:prstGeom prst="rect">
              <a:avLst/>
            </a:prstGeom>
            <a:grpFill/>
            <a:ln>
              <a:noFill/>
            </a:ln>
          </p:spPr>
          <p:style>
            <a:lnRef idx="1">
              <a:schemeClr val="accent1"/>
            </a:lnRef>
            <a:fillRef idx="3">
              <a:schemeClr val="accent1"/>
            </a:fillRef>
            <a:effectRef idx="2">
              <a:schemeClr val="accent1"/>
            </a:effectRef>
            <a:fontRef idx="minor">
              <a:schemeClr val="lt1"/>
            </a:fontRef>
          </p:style>
          <p:txBody>
            <a:bodyPr/>
            <a:lstStyle/>
            <a:p>
              <a:endParaRPr lang="en-ZA"/>
            </a:p>
          </p:txBody>
        </p:sp>
        <p:sp>
          <p:nvSpPr>
            <p:cNvPr id="12" name="Freeform 11"/>
            <p:cNvSpPr/>
            <p:nvPr/>
          </p:nvSpPr>
          <p:spPr>
            <a:xfrm>
              <a:off x="-25397" y="0"/>
              <a:ext cx="11773291" cy="6419514"/>
            </a:xfrm>
            <a:custGeom>
              <a:avLst/>
              <a:gdLst/>
              <a:ahLst/>
              <a:cxnLst/>
              <a:rect l="l" t="t" r="r" b="b"/>
              <a:pathLst>
                <a:path w="11773291" h="6419514">
                  <a:moveTo>
                    <a:pt x="11750059" y="0"/>
                  </a:moveTo>
                  <a:lnTo>
                    <a:pt x="11773291" y="6419514"/>
                  </a:lnTo>
                  <a:lnTo>
                    <a:pt x="0" y="6411047"/>
                  </a:lnTo>
                </a:path>
              </a:pathLst>
            </a:custGeom>
            <a:grpFill/>
            <a:ln w="82550">
              <a:solidFill>
                <a:schemeClr val="tx1">
                  <a:lumMod val="50000"/>
                  <a:lumOff val="50000"/>
                </a:schemeClr>
              </a:solidFill>
              <a:miter lim="800000"/>
            </a:ln>
          </p:spPr>
          <p:style>
            <a:lnRef idx="2">
              <a:schemeClr val="accent1"/>
            </a:lnRef>
            <a:fillRef idx="0">
              <a:schemeClr val="accent1"/>
            </a:fillRef>
            <a:effectRef idx="1">
              <a:schemeClr val="accent1"/>
            </a:effectRef>
            <a:fontRef idx="minor">
              <a:schemeClr val="tx1"/>
            </a:fontRef>
          </p:style>
          <p:txBody>
            <a:bodyPr/>
            <a:lstStyle/>
            <a:p>
              <a:endParaRPr lang="en-ZA"/>
            </a:p>
          </p:txBody>
        </p:sp>
      </p:grpSp>
      <p:sp>
        <p:nvSpPr>
          <p:cNvPr id="2" name="Title Placeholder 1"/>
          <p:cNvSpPr>
            <a:spLocks noGrp="1"/>
          </p:cNvSpPr>
          <p:nvPr>
            <p:ph type="title"/>
          </p:nvPr>
        </p:nvSpPr>
        <p:spPr>
          <a:xfrm>
            <a:off x="385763" y="990602"/>
            <a:ext cx="5848247" cy="1663949"/>
          </a:xfrm>
          <a:prstGeom prst="rect">
            <a:avLst/>
          </a:prstGeom>
        </p:spPr>
        <p:txBody>
          <a:bodyPr vert="horz" lIns="91440" tIns="45720" rIns="91440" bIns="45720" rtlCol="0" anchor="ctr">
            <a:noAutofit/>
          </a:bodyPr>
          <a:lstStyle/>
          <a:p>
            <a:r>
              <a:rPr lang="en-US" dirty="0"/>
              <a:t>Click to edit Master title style</a:t>
            </a:r>
          </a:p>
        </p:txBody>
      </p:sp>
      <p:sp>
        <p:nvSpPr>
          <p:cNvPr id="3" name="Text Placeholder 2"/>
          <p:cNvSpPr>
            <a:spLocks noGrp="1"/>
          </p:cNvSpPr>
          <p:nvPr>
            <p:ph type="body" idx="1"/>
          </p:nvPr>
        </p:nvSpPr>
        <p:spPr>
          <a:xfrm>
            <a:off x="385763" y="2980461"/>
            <a:ext cx="5848247" cy="4782829"/>
          </a:xfrm>
          <a:prstGeom prst="rect">
            <a:avLst/>
          </a:prstGeom>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4105171" y="8316149"/>
            <a:ext cx="2128838" cy="720012"/>
          </a:xfrm>
          <a:prstGeom prst="rect">
            <a:avLst/>
          </a:prstGeom>
        </p:spPr>
        <p:txBody>
          <a:bodyPr vert="horz" lIns="91440" tIns="45720" rIns="91440" bIns="45720" rtlCol="0" anchor="ctr"/>
          <a:lstStyle>
            <a:lvl1pPr algn="r">
              <a:defRPr sz="2100" cap="all" baseline="0">
                <a:solidFill>
                  <a:schemeClr val="accent1">
                    <a:lumMod val="50000"/>
                  </a:schemeClr>
                </a:solidFill>
              </a:defRPr>
            </a:lvl1pPr>
          </a:lstStyle>
          <a:p>
            <a:fld id="{9F2B9F63-C14F-4D32-9A2A-4B02C6E1A313}" type="datetimeFigureOut">
              <a:rPr lang="en-ZA" smtClean="0"/>
              <a:t>2025/12/31</a:t>
            </a:fld>
            <a:endParaRPr lang="en-ZA"/>
          </a:p>
        </p:txBody>
      </p:sp>
      <p:sp>
        <p:nvSpPr>
          <p:cNvPr id="5" name="Footer Placeholder 4"/>
          <p:cNvSpPr>
            <a:spLocks noGrp="1"/>
          </p:cNvSpPr>
          <p:nvPr>
            <p:ph type="ftr" sz="quarter" idx="3"/>
          </p:nvPr>
        </p:nvSpPr>
        <p:spPr>
          <a:xfrm>
            <a:off x="385764" y="8316149"/>
            <a:ext cx="3093592" cy="720012"/>
          </a:xfrm>
          <a:prstGeom prst="rect">
            <a:avLst/>
          </a:prstGeom>
        </p:spPr>
        <p:txBody>
          <a:bodyPr vert="horz" lIns="91440" tIns="45720" rIns="91440" bIns="45720" rtlCol="0" anchor="ctr"/>
          <a:lstStyle>
            <a:lvl1pPr algn="l">
              <a:defRPr sz="2100" cap="all" baseline="0">
                <a:solidFill>
                  <a:schemeClr val="accent1">
                    <a:lumMod val="50000"/>
                  </a:schemeClr>
                </a:solidFill>
              </a:defRPr>
            </a:lvl1pPr>
          </a:lstStyle>
          <a:p>
            <a:endParaRPr lang="en-ZA"/>
          </a:p>
        </p:txBody>
      </p:sp>
      <p:sp>
        <p:nvSpPr>
          <p:cNvPr id="6" name="Slide Number Placeholder 5"/>
          <p:cNvSpPr>
            <a:spLocks noGrp="1"/>
          </p:cNvSpPr>
          <p:nvPr>
            <p:ph type="sldNum" sz="quarter" idx="4"/>
          </p:nvPr>
        </p:nvSpPr>
        <p:spPr>
          <a:xfrm>
            <a:off x="3536506" y="8316149"/>
            <a:ext cx="510293" cy="720012"/>
          </a:xfrm>
          <a:prstGeom prst="rect">
            <a:avLst/>
          </a:prstGeom>
        </p:spPr>
        <p:txBody>
          <a:bodyPr vert="horz" lIns="91440" tIns="45720" rIns="91440" bIns="45720" rtlCol="0" anchor="ctr"/>
          <a:lstStyle>
            <a:lvl1pPr algn="ctr">
              <a:defRPr sz="2100" cap="all" baseline="0">
                <a:solidFill>
                  <a:schemeClr val="accent1">
                    <a:lumMod val="50000"/>
                  </a:schemeClr>
                </a:solidFill>
              </a:defRPr>
            </a:lvl1pPr>
          </a:lstStyle>
          <a:p>
            <a:fld id="{89675271-EEFB-4A48-8727-40B6546D98C3}" type="slidenum">
              <a:rPr lang="en-ZA" smtClean="0"/>
              <a:t>‹#›</a:t>
            </a:fld>
            <a:endParaRPr lang="en-ZA"/>
          </a:p>
        </p:txBody>
      </p:sp>
    </p:spTree>
    <p:extLst>
      <p:ext uri="{BB962C8B-B14F-4D97-AF65-F5344CB8AC3E}">
        <p14:creationId xmlns:p14="http://schemas.microsoft.com/office/powerpoint/2010/main" val="306798192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txStyles>
    <p:titleStyle>
      <a:lvl1pPr algn="l" defTabSz="685800" rtl="0" eaLnBrk="1" latinLnBrk="0" hangingPunct="1">
        <a:lnSpc>
          <a:spcPct val="90000"/>
        </a:lnSpc>
        <a:spcBef>
          <a:spcPct val="0"/>
        </a:spcBef>
        <a:buNone/>
        <a:defRPr sz="3300" kern="1200" cap="all" baseline="0">
          <a:solidFill>
            <a:schemeClr val="accent1"/>
          </a:solidFill>
          <a:effectLst/>
          <a:latin typeface="+mj-lt"/>
          <a:ea typeface="+mj-ea"/>
          <a:cs typeface="+mj-cs"/>
        </a:defRPr>
      </a:lvl1pPr>
    </p:titleStyle>
    <p:bodyStyle>
      <a:lvl1pPr marL="171450" indent="-171450" algn="l" defTabSz="685800" rtl="0" eaLnBrk="1" latinLnBrk="0" hangingPunct="1">
        <a:lnSpc>
          <a:spcPct val="120000"/>
        </a:lnSpc>
        <a:spcBef>
          <a:spcPts val="750"/>
        </a:spcBef>
        <a:buClr>
          <a:schemeClr val="accent1"/>
        </a:buClr>
        <a:buSzPct val="160000"/>
        <a:buFont typeface="Arial" panose="020B0604020202020204" pitchFamily="34" charset="0"/>
        <a:buChar char="•"/>
        <a:defRPr sz="1500" kern="1200" cap="all" baseline="0">
          <a:solidFill>
            <a:schemeClr val="tx1"/>
          </a:solidFill>
          <a:effectLst/>
          <a:latin typeface="+mn-lt"/>
          <a:ea typeface="+mn-ea"/>
          <a:cs typeface="+mn-cs"/>
        </a:defRPr>
      </a:lvl1pPr>
      <a:lvl2pPr marL="5143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350" kern="1200" cap="all" baseline="0">
          <a:solidFill>
            <a:schemeClr val="tx1"/>
          </a:solidFill>
          <a:effectLst/>
          <a:latin typeface="+mn-lt"/>
          <a:ea typeface="+mn-ea"/>
          <a:cs typeface="+mn-cs"/>
        </a:defRPr>
      </a:lvl2pPr>
      <a:lvl3pPr marL="8572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200" kern="1200" cap="all" baseline="0">
          <a:solidFill>
            <a:schemeClr val="tx1"/>
          </a:solidFill>
          <a:effectLst/>
          <a:latin typeface="+mn-lt"/>
          <a:ea typeface="+mn-ea"/>
          <a:cs typeface="+mn-cs"/>
        </a:defRPr>
      </a:lvl3pPr>
      <a:lvl4pPr marL="12001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050" kern="1200" cap="all" baseline="0">
          <a:solidFill>
            <a:schemeClr val="tx1"/>
          </a:solidFill>
          <a:effectLst/>
          <a:latin typeface="+mn-lt"/>
          <a:ea typeface="+mn-ea"/>
          <a:cs typeface="+mn-cs"/>
        </a:defRPr>
      </a:lvl4pPr>
      <a:lvl5pPr marL="15430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050" kern="1200" cap="all" baseline="0">
          <a:solidFill>
            <a:schemeClr val="tx1"/>
          </a:solidFill>
          <a:effectLst/>
          <a:latin typeface="+mn-lt"/>
          <a:ea typeface="+mn-ea"/>
          <a:cs typeface="+mn-cs"/>
        </a:defRPr>
      </a:lvl5pPr>
      <a:lvl6pPr marL="18859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050" kern="1200" cap="all" baseline="0">
          <a:solidFill>
            <a:schemeClr val="tx1"/>
          </a:solidFill>
          <a:effectLst/>
          <a:latin typeface="+mn-lt"/>
          <a:ea typeface="+mn-ea"/>
          <a:cs typeface="+mn-cs"/>
        </a:defRPr>
      </a:lvl6pPr>
      <a:lvl7pPr marL="22288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050" kern="1200" cap="all" baseline="0">
          <a:solidFill>
            <a:schemeClr val="tx1"/>
          </a:solidFill>
          <a:effectLst/>
          <a:latin typeface="+mn-lt"/>
          <a:ea typeface="+mn-ea"/>
          <a:cs typeface="+mn-cs"/>
        </a:defRPr>
      </a:lvl7pPr>
      <a:lvl8pPr marL="25717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050" kern="1200" cap="all" baseline="0">
          <a:solidFill>
            <a:schemeClr val="tx1"/>
          </a:solidFill>
          <a:effectLst/>
          <a:latin typeface="+mn-lt"/>
          <a:ea typeface="+mn-ea"/>
          <a:cs typeface="+mn-cs"/>
        </a:defRPr>
      </a:lvl8pPr>
      <a:lvl9pPr marL="29146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050" kern="1200" cap="all" baseline="0">
          <a:solidFill>
            <a:schemeClr val="tx1"/>
          </a:solidFill>
          <a:effectLst/>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hyperlink" Target="http://www.smbsecure.co.za/" TargetMode="External"/><Relationship Id="rId5" Type="http://schemas.openxmlformats.org/officeDocument/2006/relationships/image" Target="../media/image6.png"/><Relationship Id="rId4" Type="http://schemas.openxmlformats.org/officeDocument/2006/relationships/image" Target="../media/image5.svg"/></Relationships>
</file>

<file path=ppt/slides/_rels/slide2.xml.rels><?xml version="1.0" encoding="UTF-8" standalone="yes"?>
<Relationships xmlns="http://schemas.openxmlformats.org/package/2006/relationships"><Relationship Id="rId8" Type="http://schemas.openxmlformats.org/officeDocument/2006/relationships/image" Target="../media/image12.svg"/><Relationship Id="rId13" Type="http://schemas.openxmlformats.org/officeDocument/2006/relationships/image" Target="../media/image17.png"/><Relationship Id="rId18" Type="http://schemas.openxmlformats.org/officeDocument/2006/relationships/image" Target="../media/image22.svg"/><Relationship Id="rId3" Type="http://schemas.openxmlformats.org/officeDocument/2006/relationships/image" Target="../media/image7.png"/><Relationship Id="rId7" Type="http://schemas.openxmlformats.org/officeDocument/2006/relationships/image" Target="../media/image11.png"/><Relationship Id="rId12" Type="http://schemas.openxmlformats.org/officeDocument/2006/relationships/image" Target="../media/image16.svg"/><Relationship Id="rId17" Type="http://schemas.openxmlformats.org/officeDocument/2006/relationships/image" Target="../media/image21.png"/><Relationship Id="rId2" Type="http://schemas.openxmlformats.org/officeDocument/2006/relationships/notesSlide" Target="../notesSlides/notesSlide1.xml"/><Relationship Id="rId16" Type="http://schemas.openxmlformats.org/officeDocument/2006/relationships/image" Target="../media/image20.svg"/><Relationship Id="rId20" Type="http://schemas.openxmlformats.org/officeDocument/2006/relationships/image" Target="../media/image5.svg"/><Relationship Id="rId1" Type="http://schemas.openxmlformats.org/officeDocument/2006/relationships/slideLayout" Target="../slideLayouts/slideLayout18.xml"/><Relationship Id="rId6" Type="http://schemas.openxmlformats.org/officeDocument/2006/relationships/image" Target="../media/image10.svg"/><Relationship Id="rId11" Type="http://schemas.openxmlformats.org/officeDocument/2006/relationships/image" Target="../media/image15.png"/><Relationship Id="rId5" Type="http://schemas.openxmlformats.org/officeDocument/2006/relationships/image" Target="../media/image9.png"/><Relationship Id="rId15" Type="http://schemas.openxmlformats.org/officeDocument/2006/relationships/image" Target="../media/image19.png"/><Relationship Id="rId10" Type="http://schemas.openxmlformats.org/officeDocument/2006/relationships/image" Target="../media/image14.svg"/><Relationship Id="rId19" Type="http://schemas.openxmlformats.org/officeDocument/2006/relationships/image" Target="../media/image4.png"/><Relationship Id="rId4" Type="http://schemas.openxmlformats.org/officeDocument/2006/relationships/image" Target="../media/image8.svg"/><Relationship Id="rId9" Type="http://schemas.openxmlformats.org/officeDocument/2006/relationships/image" Target="../media/image13.png"/><Relationship Id="rId14" Type="http://schemas.openxmlformats.org/officeDocument/2006/relationships/image" Target="../media/image18.sv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689E3EB1-4E84-F818-4673-513EA19651A7}"/>
            </a:ext>
          </a:extLst>
        </p:cNvPr>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0038B91B-E4E7-17E4-FD4E-F5E370FD873F}"/>
              </a:ext>
            </a:extLst>
          </p:cNvPr>
          <p:cNvSpPr/>
          <p:nvPr/>
        </p:nvSpPr>
        <p:spPr>
          <a:xfrm>
            <a:off x="140064" y="2650362"/>
            <a:ext cx="6568123" cy="1300565"/>
          </a:xfrm>
          <a:prstGeom prst="roundRect">
            <a:avLst/>
          </a:prstGeom>
          <a:solidFill>
            <a:schemeClr val="bg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ZA" sz="1050" b="0" i="0" u="none" strike="noStrike" kern="1200" cap="none" spc="0" normalizeH="0" baseline="0" noProof="0" dirty="0">
              <a:ln>
                <a:noFill/>
              </a:ln>
              <a:solidFill>
                <a:srgbClr val="FF0000"/>
              </a:solidFill>
              <a:effectLst/>
              <a:uLnTx/>
              <a:uFillTx/>
              <a:latin typeface="Impact" panose="020B0806030902050204"/>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ZA" sz="1000" b="0" i="0" u="none" strike="noStrike" kern="1200" cap="none" spc="0" normalizeH="0" baseline="0" noProof="0" dirty="0">
              <a:ln>
                <a:noFill/>
              </a:ln>
              <a:solidFill>
                <a:srgbClr val="FF0000"/>
              </a:solidFill>
              <a:effectLst/>
              <a:uLnTx/>
              <a:uFillTx/>
              <a:latin typeface="Impact" panose="020B0806030902050204"/>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ZA" sz="1800" b="0" i="0" u="none" strike="noStrike" kern="1200" cap="none" spc="0" normalizeH="0" baseline="0" noProof="0" dirty="0">
                <a:ln>
                  <a:noFill/>
                </a:ln>
                <a:solidFill>
                  <a:srgbClr val="FF0000"/>
                </a:solidFill>
                <a:effectLst/>
                <a:uLnTx/>
                <a:uFillTx/>
                <a:latin typeface="Impact" panose="020B0806030902050204"/>
                <a:ea typeface="+mn-ea"/>
                <a:cs typeface="+mn-cs"/>
              </a:rPr>
              <a:t>Great Value Cybersecurity Compliance</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ZA" sz="500" b="0" i="0" u="none" strike="noStrike" kern="1200" cap="none" spc="0" normalizeH="0" baseline="0" noProof="0" dirty="0">
              <a:ln>
                <a:noFill/>
              </a:ln>
              <a:solidFill>
                <a:srgbClr val="FF0000"/>
              </a:solidFill>
              <a:effectLst/>
              <a:uLnTx/>
              <a:uFillTx/>
              <a:latin typeface="Impact" panose="020B0806030902050204"/>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ZA" sz="1200" b="1" i="0" u="none" strike="noStrike" kern="1200" cap="none" spc="0" normalizeH="0" baseline="0" noProof="0" dirty="0">
                <a:ln>
                  <a:noFill/>
                </a:ln>
                <a:solidFill>
                  <a:srgbClr val="FF0000"/>
                </a:solidFill>
                <a:effectLst/>
                <a:uLnTx/>
                <a:uFillTx/>
                <a:latin typeface="Impact" panose="020B0806030902050204"/>
                <a:ea typeface="Lato Black" panose="020F0502020204030203" pitchFamily="34" charset="0"/>
                <a:cs typeface="Lato Black" panose="020F0502020204030203" pitchFamily="34" charset="0"/>
              </a:rPr>
              <a:t>	&gt; </a:t>
            </a:r>
            <a:r>
              <a:rPr lang="en-ZA" sz="1200" dirty="0">
                <a:solidFill>
                  <a:prstClr val="black"/>
                </a:solidFill>
                <a:latin typeface="Arial Narrow" panose="020B0606020202030204" pitchFamily="34" charset="0"/>
                <a:ea typeface="Lato Black" panose="020F0502020204030203" pitchFamily="34" charset="0"/>
                <a:cs typeface="Lato Black" panose="020F0502020204030203" pitchFamily="34" charset="0"/>
              </a:rPr>
              <a:t>5</a:t>
            </a:r>
            <a:r>
              <a:rPr kumimoji="0" lang="en-ZA" sz="1200" b="0" i="0" u="none" strike="noStrike" kern="1200" cap="none" spc="0" normalizeH="0" baseline="0" noProof="0" dirty="0">
                <a:ln>
                  <a:noFill/>
                </a:ln>
                <a:solidFill>
                  <a:prstClr val="black"/>
                </a:solidFill>
                <a:effectLst/>
                <a:uLnTx/>
                <a:uFillTx/>
                <a:latin typeface="Arial Narrow" panose="020B0606020202030204" pitchFamily="34" charset="0"/>
                <a:ea typeface="Lato Black" panose="020F0502020204030203" pitchFamily="34" charset="0"/>
                <a:cs typeface="Lato Black" panose="020F0502020204030203" pitchFamily="34" charset="0"/>
              </a:rPr>
              <a:t>0+ Controls </a:t>
            </a:r>
            <a:r>
              <a:rPr lang="en-ZA" sz="1200" dirty="0">
                <a:solidFill>
                  <a:prstClr val="black"/>
                </a:solidFill>
                <a:latin typeface="Arial Narrow" panose="020B0606020202030204" pitchFamily="34" charset="0"/>
                <a:ea typeface="Lato Black" panose="020F0502020204030203" pitchFamily="34" charset="0"/>
                <a:cs typeface="Lato Black" panose="020F0502020204030203" pitchFamily="34" charset="0"/>
              </a:rPr>
              <a:t>C</a:t>
            </a:r>
            <a:r>
              <a:rPr kumimoji="0" lang="en-ZA" sz="1200" b="0" i="0" u="none" strike="noStrike" kern="1200" cap="none" spc="0" normalizeH="0" baseline="0" noProof="0" dirty="0" err="1">
                <a:ln>
                  <a:noFill/>
                </a:ln>
                <a:solidFill>
                  <a:prstClr val="black"/>
                </a:solidFill>
                <a:effectLst/>
                <a:uLnTx/>
                <a:uFillTx/>
                <a:latin typeface="Arial Narrow" panose="020B0606020202030204" pitchFamily="34" charset="0"/>
                <a:ea typeface="Lato Black" panose="020F0502020204030203" pitchFamily="34" charset="0"/>
                <a:cs typeface="Lato Black" panose="020F0502020204030203" pitchFamily="34" charset="0"/>
              </a:rPr>
              <a:t>hecked</a:t>
            </a:r>
            <a:r>
              <a:rPr kumimoji="0" lang="en-ZA" sz="1200" b="0" i="0" u="none" strike="noStrike" kern="1200" cap="none" spc="0" normalizeH="0" baseline="0" noProof="0" dirty="0">
                <a:ln>
                  <a:noFill/>
                </a:ln>
                <a:solidFill>
                  <a:prstClr val="black"/>
                </a:solidFill>
                <a:effectLst/>
                <a:uLnTx/>
                <a:uFillTx/>
                <a:latin typeface="Arial Narrow" panose="020B0606020202030204" pitchFamily="34" charset="0"/>
                <a:ea typeface="Lato Black" panose="020F0502020204030203" pitchFamily="34" charset="0"/>
                <a:cs typeface="Lato Black" panose="020F0502020204030203" pitchFamily="34" charset="0"/>
              </a:rPr>
              <a:t> </a:t>
            </a:r>
            <a:r>
              <a:rPr kumimoji="0" lang="en-ZA" sz="1200" b="1" i="0" u="none" strike="noStrike" kern="1200" cap="none" spc="0" normalizeH="0" baseline="0" noProof="0" dirty="0">
                <a:ln>
                  <a:noFill/>
                </a:ln>
                <a:solidFill>
                  <a:srgbClr val="FF0000"/>
                </a:solidFill>
                <a:effectLst/>
                <a:uLnTx/>
                <a:uFillTx/>
                <a:latin typeface="Arial Narrow" panose="020B0606020202030204" pitchFamily="34" charset="0"/>
                <a:ea typeface="Lato Black" panose="020F0502020204030203" pitchFamily="34" charset="0"/>
                <a:cs typeface="Lato Black" panose="020F0502020204030203" pitchFamily="34" charset="0"/>
              </a:rPr>
              <a:t>+</a:t>
            </a:r>
            <a:r>
              <a:rPr kumimoji="0" lang="en-ZA" sz="1200" b="0" i="0" u="none" strike="noStrike" kern="1200" cap="none" spc="0" normalizeH="0" baseline="0" noProof="0" dirty="0">
                <a:ln>
                  <a:noFill/>
                </a:ln>
                <a:solidFill>
                  <a:prstClr val="black"/>
                </a:solidFill>
                <a:effectLst/>
                <a:uLnTx/>
                <a:uFillTx/>
                <a:latin typeface="Arial Narrow" panose="020B0606020202030204" pitchFamily="34" charset="0"/>
                <a:ea typeface="Lato Black" panose="020F0502020204030203" pitchFamily="34" charset="0"/>
                <a:cs typeface="Lato Black" panose="020F0502020204030203" pitchFamily="34" charset="0"/>
              </a:rPr>
              <a:t> Dark Web Monitoring.		</a:t>
            </a:r>
            <a:r>
              <a:rPr lang="en-ZA" sz="1200" b="1" dirty="0">
                <a:solidFill>
                  <a:srgbClr val="FF0000"/>
                </a:solidFill>
                <a:ea typeface="Lato Black" panose="020F0502020204030203" pitchFamily="34" charset="0"/>
                <a:cs typeface="Lato Black" panose="020F0502020204030203" pitchFamily="34" charset="0"/>
              </a:rPr>
              <a:t>&gt; </a:t>
            </a:r>
            <a:r>
              <a:rPr lang="en-ZA" sz="1200" dirty="0">
                <a:solidFill>
                  <a:prstClr val="black"/>
                </a:solidFill>
                <a:ea typeface="Lato Black" panose="020F0502020204030203" pitchFamily="34" charset="0"/>
                <a:cs typeface="Lato Black" panose="020F0502020204030203" pitchFamily="34" charset="0"/>
              </a:rPr>
              <a:t>POPI Toolkit.</a:t>
            </a:r>
          </a:p>
          <a:p>
            <a:pPr>
              <a:defRPr/>
            </a:pPr>
            <a:r>
              <a:rPr kumimoji="0" lang="en-ZA" sz="1200" b="1" i="0" u="none" strike="noStrike" kern="1200" cap="none" spc="0" normalizeH="0" baseline="0" noProof="0" dirty="0">
                <a:ln>
                  <a:noFill/>
                </a:ln>
                <a:solidFill>
                  <a:srgbClr val="FF0000"/>
                </a:solidFill>
                <a:effectLst/>
                <a:uLnTx/>
                <a:uFillTx/>
                <a:latin typeface="Impact" panose="020B0806030902050204"/>
                <a:ea typeface="Lato Black" panose="020F0502020204030203" pitchFamily="34" charset="0"/>
                <a:cs typeface="Lato Black" panose="020F0502020204030203" pitchFamily="34" charset="0"/>
              </a:rPr>
              <a:t>	&gt;</a:t>
            </a:r>
            <a:r>
              <a:rPr kumimoji="0" lang="en-ZA" sz="1200" b="0" i="0" u="none" strike="noStrike" kern="1200" cap="none" spc="0" normalizeH="0" baseline="0" noProof="0" dirty="0">
                <a:ln>
                  <a:noFill/>
                </a:ln>
                <a:solidFill>
                  <a:prstClr val="black"/>
                </a:solidFill>
                <a:effectLst/>
                <a:uLnTx/>
                <a:uFillTx/>
                <a:latin typeface="Arial Narrow" panose="020B0606020202030204" pitchFamily="34" charset="0"/>
                <a:ea typeface="Lato Black" panose="020F0502020204030203" pitchFamily="34" charset="0"/>
                <a:cs typeface="Lato Black" panose="020F0502020204030203" pitchFamily="34" charset="0"/>
              </a:rPr>
              <a:t> Crucial Layers of </a:t>
            </a:r>
            <a:r>
              <a:rPr lang="en-ZA" sz="1200" dirty="0">
                <a:solidFill>
                  <a:prstClr val="black"/>
                </a:solidFill>
                <a:latin typeface="Arial Narrow" panose="020B0606020202030204" pitchFamily="34" charset="0"/>
                <a:ea typeface="Lato Black" panose="020F0502020204030203" pitchFamily="34" charset="0"/>
                <a:cs typeface="Lato Black" panose="020F0502020204030203" pitchFamily="34" charset="0"/>
              </a:rPr>
              <a:t>Data Protection </a:t>
            </a:r>
            <a:r>
              <a:rPr kumimoji="0" lang="en-ZA" sz="1200" b="0" i="0" u="none" strike="noStrike" kern="1200" cap="none" spc="0" normalizeH="0" baseline="0" noProof="0" dirty="0">
                <a:ln>
                  <a:noFill/>
                </a:ln>
                <a:solidFill>
                  <a:prstClr val="black"/>
                </a:solidFill>
                <a:effectLst/>
                <a:uLnTx/>
                <a:uFillTx/>
                <a:latin typeface="Arial Narrow" panose="020B0606020202030204" pitchFamily="34" charset="0"/>
                <a:ea typeface="Lato Black" panose="020F0502020204030203" pitchFamily="34" charset="0"/>
                <a:cs typeface="Lato Black" panose="020F0502020204030203" pitchFamily="34" charset="0"/>
              </a:rPr>
              <a:t>Addressed.		</a:t>
            </a:r>
            <a:r>
              <a:rPr lang="en-ZA" sz="1200" b="1" i="1" dirty="0">
                <a:solidFill>
                  <a:srgbClr val="FF0000"/>
                </a:solidFill>
                <a:latin typeface="Arial Narrow" panose="020B0606020202030204" pitchFamily="34" charset="0"/>
              </a:rPr>
              <a:t>BONUS: </a:t>
            </a:r>
          </a:p>
          <a:p>
            <a:pPr>
              <a:defRPr/>
            </a:pPr>
            <a:r>
              <a:rPr kumimoji="0" lang="en-ZA" sz="1200" b="1" i="0" u="none" strike="noStrike" kern="1200" cap="none" spc="0" normalizeH="0" baseline="0" noProof="0" dirty="0">
                <a:ln>
                  <a:noFill/>
                </a:ln>
                <a:solidFill>
                  <a:srgbClr val="FF0000"/>
                </a:solidFill>
                <a:effectLst/>
                <a:uLnTx/>
                <a:uFillTx/>
                <a:latin typeface="Impact" panose="020B0806030902050204"/>
                <a:ea typeface="Lato Black" panose="020F0502020204030203" pitchFamily="34" charset="0"/>
                <a:cs typeface="Lato Black" panose="020F0502020204030203" pitchFamily="34" charset="0"/>
              </a:rPr>
              <a:t>	&gt; </a:t>
            </a:r>
            <a:r>
              <a:rPr lang="en-ZA" sz="1200" dirty="0">
                <a:solidFill>
                  <a:prstClr val="black"/>
                </a:solidFill>
                <a:latin typeface="Arial Narrow" panose="020B0606020202030204" pitchFamily="34" charset="0"/>
                <a:ea typeface="Lato Black" panose="020F0502020204030203" pitchFamily="34" charset="0"/>
                <a:cs typeface="Lato Black" panose="020F0502020204030203" pitchFamily="34" charset="0"/>
              </a:rPr>
              <a:t>NIST/ISO/CIS CSF Compliance Assessments</a:t>
            </a:r>
            <a:r>
              <a:rPr kumimoji="0" lang="en-ZA" sz="1200" b="0" i="0" u="none" strike="noStrike" kern="1200" cap="none" spc="0" normalizeH="0" baseline="0" noProof="0" dirty="0">
                <a:ln>
                  <a:noFill/>
                </a:ln>
                <a:solidFill>
                  <a:prstClr val="black"/>
                </a:solidFill>
                <a:effectLst/>
                <a:uLnTx/>
                <a:uFillTx/>
                <a:latin typeface="Arial Narrow" panose="020B0606020202030204" pitchFamily="34" charset="0"/>
                <a:ea typeface="Lato Black" panose="020F0502020204030203" pitchFamily="34" charset="0"/>
                <a:cs typeface="Lato Black" panose="020F0502020204030203" pitchFamily="34" charset="0"/>
              </a:rPr>
              <a:t>.		</a:t>
            </a:r>
            <a:r>
              <a:rPr lang="en-ZA" sz="1200" dirty="0">
                <a:solidFill>
                  <a:srgbClr val="FF0000"/>
                </a:solidFill>
              </a:rPr>
              <a:t>+</a:t>
            </a:r>
            <a:r>
              <a:rPr lang="en-ZA" sz="1200" dirty="0">
                <a:solidFill>
                  <a:prstClr val="black"/>
                </a:solidFill>
              </a:rPr>
              <a:t> Live AI Assistant &amp; Compliance Tracker.</a:t>
            </a:r>
          </a:p>
          <a:p>
            <a:pPr>
              <a:defRPr/>
            </a:pPr>
            <a:r>
              <a:rPr kumimoji="0" lang="en-ZA" sz="1200" b="1" i="0" u="none" strike="noStrike" kern="1200" cap="none" spc="0" normalizeH="0" baseline="0" noProof="0" dirty="0">
                <a:ln>
                  <a:noFill/>
                </a:ln>
                <a:solidFill>
                  <a:srgbClr val="FF0000"/>
                </a:solidFill>
                <a:effectLst/>
                <a:uLnTx/>
                <a:uFillTx/>
                <a:latin typeface="Impact" panose="020B0806030902050204"/>
                <a:ea typeface="Lato Black" panose="020F0502020204030203" pitchFamily="34" charset="0"/>
                <a:cs typeface="Lato Black" panose="020F0502020204030203" pitchFamily="34" charset="0"/>
              </a:rPr>
              <a:t>	&gt; </a:t>
            </a:r>
            <a:r>
              <a:rPr lang="en-ZA" sz="1200" dirty="0">
                <a:solidFill>
                  <a:prstClr val="black"/>
                </a:solidFill>
                <a:latin typeface="Arial Narrow" panose="020B0606020202030204" pitchFamily="34" charset="0"/>
                <a:ea typeface="Lato Black" panose="020F0502020204030203" pitchFamily="34" charset="0"/>
                <a:cs typeface="Lato Black" panose="020F0502020204030203" pitchFamily="34" charset="0"/>
              </a:rPr>
              <a:t>R1M </a:t>
            </a:r>
            <a:r>
              <a:rPr kumimoji="0" lang="en-ZA" sz="1200" b="0" i="0" u="none" strike="noStrike" kern="1200" cap="none" spc="0" normalizeH="0" baseline="0" noProof="0" dirty="0">
                <a:ln>
                  <a:noFill/>
                </a:ln>
                <a:solidFill>
                  <a:prstClr val="black"/>
                </a:solidFill>
                <a:effectLst/>
                <a:uLnTx/>
                <a:uFillTx/>
                <a:latin typeface="Arial Narrow" panose="020B0606020202030204" pitchFamily="34" charset="0"/>
                <a:ea typeface="Lato Black" panose="020F0502020204030203" pitchFamily="34" charset="0"/>
                <a:cs typeface="Lato Black" panose="020F0502020204030203" pitchFamily="34" charset="0"/>
              </a:rPr>
              <a:t>Cyber Warranty.					</a:t>
            </a:r>
            <a:r>
              <a:rPr lang="en-ZA" sz="1200" dirty="0">
                <a:solidFill>
                  <a:srgbClr val="FF0000"/>
                </a:solidFill>
              </a:rPr>
              <a:t>+</a:t>
            </a:r>
            <a:r>
              <a:rPr lang="en-ZA" sz="1200" dirty="0">
                <a:solidFill>
                  <a:prstClr val="black"/>
                </a:solidFill>
              </a:rPr>
              <a:t> FREE Policy Templates.</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1200" b="0" i="0" u="none" strike="noStrike" kern="1200" cap="none" spc="0" normalizeH="0" baseline="0" noProof="0" dirty="0">
              <a:ln>
                <a:noFill/>
              </a:ln>
              <a:solidFill>
                <a:prstClr val="black"/>
              </a:solidFill>
              <a:effectLst/>
              <a:uLnTx/>
              <a:uFillTx/>
              <a:latin typeface="Impact" panose="020B0806030902050204"/>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ZA" sz="1200" b="0" i="0" u="none" strike="noStrike" kern="1200" cap="none" spc="0" normalizeH="0" baseline="0" noProof="0" dirty="0">
                <a:ln>
                  <a:noFill/>
                </a:ln>
                <a:solidFill>
                  <a:prstClr val="white"/>
                </a:solidFill>
                <a:effectLst/>
                <a:uLnTx/>
                <a:uFillTx/>
                <a:latin typeface="Impact" panose="020B0806030902050204"/>
                <a:ea typeface="+mn-ea"/>
                <a:cs typeface="+mn-cs"/>
              </a:rPr>
              <a:t>2</a:t>
            </a:r>
          </a:p>
        </p:txBody>
      </p:sp>
      <p:sp>
        <p:nvSpPr>
          <p:cNvPr id="10" name="Rectangle: Rounded Corners 9">
            <a:extLst>
              <a:ext uri="{FF2B5EF4-FFF2-40B4-BE49-F238E27FC236}">
                <a16:creationId xmlns:a16="http://schemas.microsoft.com/office/drawing/2014/main" id="{6C6EB84C-BB26-70B7-E715-3B282DA2A33B}"/>
              </a:ext>
            </a:extLst>
          </p:cNvPr>
          <p:cNvSpPr/>
          <p:nvPr/>
        </p:nvSpPr>
        <p:spPr>
          <a:xfrm>
            <a:off x="554600" y="-254439"/>
            <a:ext cx="6501293" cy="1300565"/>
          </a:xfrm>
          <a:prstGeom prst="roundRect">
            <a:avLst/>
          </a:prstGeom>
          <a:solidFill>
            <a:schemeClr val="tx1"/>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dirty="0">
              <a:ln>
                <a:noFill/>
              </a:ln>
              <a:solidFill>
                <a:prstClr val="white"/>
              </a:solidFill>
              <a:effectLst/>
              <a:uLnTx/>
              <a:uFillTx/>
              <a:latin typeface="Impact" panose="020B0806030902050204"/>
              <a:ea typeface="+mn-ea"/>
              <a:cs typeface="+mn-cs"/>
            </a:endParaRPr>
          </a:p>
        </p:txBody>
      </p:sp>
      <p:sp>
        <p:nvSpPr>
          <p:cNvPr id="2" name="Title 1">
            <a:extLst>
              <a:ext uri="{FF2B5EF4-FFF2-40B4-BE49-F238E27FC236}">
                <a16:creationId xmlns:a16="http://schemas.microsoft.com/office/drawing/2014/main" id="{785F96C1-35D4-0DC8-1344-36DAD0E4DE8E}"/>
              </a:ext>
            </a:extLst>
          </p:cNvPr>
          <p:cNvSpPr>
            <a:spLocks noGrp="1"/>
          </p:cNvSpPr>
          <p:nvPr>
            <p:ph type="title"/>
          </p:nvPr>
        </p:nvSpPr>
        <p:spPr>
          <a:xfrm>
            <a:off x="3052427" y="133708"/>
            <a:ext cx="3556717" cy="559902"/>
          </a:xfrm>
        </p:spPr>
        <p:txBody>
          <a:bodyPr/>
          <a:lstStyle/>
          <a:p>
            <a:r>
              <a:rPr lang="en-ZA" cap="none" noProof="0" dirty="0">
                <a:ln>
                  <a:solidFill>
                    <a:schemeClr val="tx1"/>
                  </a:solidFill>
                </a:ln>
                <a:solidFill>
                  <a:srgbClr val="FF0000"/>
                </a:solidFill>
              </a:rPr>
              <a:t>SME </a:t>
            </a:r>
            <a:r>
              <a:rPr lang="en-ZA" sz="2800" cap="none" noProof="0" dirty="0" err="1">
                <a:ln>
                  <a:solidFill>
                    <a:schemeClr val="tx1"/>
                  </a:solidFill>
                </a:ln>
                <a:solidFill>
                  <a:srgbClr val="FF0000"/>
                </a:solidFill>
              </a:rPr>
              <a:t>ComplianceSuite</a:t>
            </a:r>
            <a:endParaRPr lang="en-ZA" noProof="0" dirty="0">
              <a:ln>
                <a:solidFill>
                  <a:schemeClr val="tx1"/>
                </a:solidFill>
              </a:ln>
              <a:solidFill>
                <a:srgbClr val="FF0000"/>
              </a:solidFill>
            </a:endParaRPr>
          </a:p>
        </p:txBody>
      </p:sp>
      <p:pic>
        <p:nvPicPr>
          <p:cNvPr id="6" name="Content Placeholder 5" descr="A black background with white text&#10;&#10;AI-generated content may be incorrect.">
            <a:extLst>
              <a:ext uri="{FF2B5EF4-FFF2-40B4-BE49-F238E27FC236}">
                <a16:creationId xmlns:a16="http://schemas.microsoft.com/office/drawing/2014/main" id="{80A2D9C9-E475-A122-4C7B-5117A4FCDAA4}"/>
              </a:ext>
            </a:extLst>
          </p:cNvPr>
          <p:cNvPicPr>
            <a:picLocks noGrp="1" noChangeAspect="1"/>
          </p:cNvPicPr>
          <p:nvPr>
            <p:ph sz="quarter" idx="13"/>
          </p:nvPr>
        </p:nvPicPr>
        <p:blipFill>
          <a:blip r:embed="rId2">
            <a:extLst>
              <a:ext uri="{28A0092B-C50C-407E-A947-70E740481C1C}">
                <a14:useLocalDpi xmlns:a14="http://schemas.microsoft.com/office/drawing/2010/main" val="0"/>
              </a:ext>
            </a:extLst>
          </a:blip>
          <a:srcRect t="29244" b="29059"/>
          <a:stretch>
            <a:fillRect/>
          </a:stretch>
        </p:blipFill>
        <p:spPr>
          <a:xfrm>
            <a:off x="757118" y="-128125"/>
            <a:ext cx="2356612" cy="982659"/>
          </a:xfrm>
        </p:spPr>
      </p:pic>
      <p:sp>
        <p:nvSpPr>
          <p:cNvPr id="4" name="TextBox 3">
            <a:extLst>
              <a:ext uri="{FF2B5EF4-FFF2-40B4-BE49-F238E27FC236}">
                <a16:creationId xmlns:a16="http://schemas.microsoft.com/office/drawing/2014/main" id="{AF26D2B8-EDFA-B0A1-EC3D-2380BE392A74}"/>
              </a:ext>
            </a:extLst>
          </p:cNvPr>
          <p:cNvSpPr txBox="1"/>
          <p:nvPr/>
        </p:nvSpPr>
        <p:spPr>
          <a:xfrm>
            <a:off x="704320" y="552321"/>
            <a:ext cx="6253576"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ZA" dirty="0">
                <a:solidFill>
                  <a:prstClr val="white"/>
                </a:solidFill>
                <a:latin typeface="Impact" panose="020B0806030902050204"/>
              </a:rPr>
              <a:t>5</a:t>
            </a:r>
            <a:r>
              <a:rPr kumimoji="0" lang="en-ZA" sz="1800" b="0" i="0" u="none" strike="noStrike" kern="1200" cap="none" spc="0" normalizeH="0" baseline="0" noProof="0" dirty="0">
                <a:ln>
                  <a:noFill/>
                </a:ln>
                <a:solidFill>
                  <a:prstClr val="white"/>
                </a:solidFill>
                <a:effectLst/>
                <a:uLnTx/>
                <a:uFillTx/>
                <a:latin typeface="Impact" panose="020B0806030902050204"/>
                <a:ea typeface="+mn-ea"/>
                <a:cs typeface="+mn-cs"/>
              </a:rPr>
              <a:t>0+ </a:t>
            </a:r>
            <a:r>
              <a:rPr kumimoji="0" lang="en-ZA" sz="1600" b="0" i="0" u="none" strike="noStrike" kern="1200" cap="none" spc="0" normalizeH="0" baseline="0" noProof="0" dirty="0">
                <a:ln>
                  <a:noFill/>
                </a:ln>
                <a:solidFill>
                  <a:prstClr val="white"/>
                </a:solidFill>
                <a:effectLst/>
                <a:uLnTx/>
                <a:uFillTx/>
                <a:latin typeface="Impact" panose="020B0806030902050204"/>
                <a:ea typeface="+mn-ea"/>
                <a:cs typeface="+mn-cs"/>
              </a:rPr>
              <a:t>Controls Checked For Your Cybersecurity Compliance.</a:t>
            </a:r>
          </a:p>
        </p:txBody>
      </p:sp>
      <p:sp>
        <p:nvSpPr>
          <p:cNvPr id="11" name="Rectangle: Rounded Corners 10">
            <a:extLst>
              <a:ext uri="{FF2B5EF4-FFF2-40B4-BE49-F238E27FC236}">
                <a16:creationId xmlns:a16="http://schemas.microsoft.com/office/drawing/2014/main" id="{33D2A6D1-8152-182F-3919-8CE2182A7B0E}"/>
              </a:ext>
            </a:extLst>
          </p:cNvPr>
          <p:cNvSpPr/>
          <p:nvPr/>
        </p:nvSpPr>
        <p:spPr>
          <a:xfrm>
            <a:off x="199062" y="4140800"/>
            <a:ext cx="6459876" cy="4700689"/>
          </a:xfrm>
          <a:prstGeom prst="roundRect">
            <a:avLst/>
          </a:prstGeom>
          <a:noFill/>
          <a:ln w="412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dirty="0">
              <a:ln>
                <a:solidFill>
                  <a:srgbClr val="FF0000"/>
                </a:solidFill>
              </a:ln>
              <a:solidFill>
                <a:prstClr val="white"/>
              </a:solidFill>
              <a:effectLst/>
              <a:uLnTx/>
              <a:uFillTx/>
              <a:latin typeface="Impact" panose="020B0806030902050204"/>
              <a:ea typeface="+mn-ea"/>
              <a:cs typeface="+mn-cs"/>
            </a:endParaRPr>
          </a:p>
        </p:txBody>
      </p:sp>
      <p:grpSp>
        <p:nvGrpSpPr>
          <p:cNvPr id="24" name="Group 23">
            <a:extLst>
              <a:ext uri="{FF2B5EF4-FFF2-40B4-BE49-F238E27FC236}">
                <a16:creationId xmlns:a16="http://schemas.microsoft.com/office/drawing/2014/main" id="{306A68FB-48F1-8A03-C22D-82AACB3D5376}"/>
              </a:ext>
            </a:extLst>
          </p:cNvPr>
          <p:cNvGrpSpPr/>
          <p:nvPr/>
        </p:nvGrpSpPr>
        <p:grpSpPr>
          <a:xfrm>
            <a:off x="536830" y="4204793"/>
            <a:ext cx="5821641" cy="369332"/>
            <a:chOff x="473330" y="4482750"/>
            <a:chExt cx="5821641" cy="369332"/>
          </a:xfrm>
        </p:grpSpPr>
        <p:sp>
          <p:nvSpPr>
            <p:cNvPr id="12" name="TextBox 11">
              <a:extLst>
                <a:ext uri="{FF2B5EF4-FFF2-40B4-BE49-F238E27FC236}">
                  <a16:creationId xmlns:a16="http://schemas.microsoft.com/office/drawing/2014/main" id="{4D672B8E-9168-3235-03BE-D2BF3C7D3464}"/>
                </a:ext>
              </a:extLst>
            </p:cNvPr>
            <p:cNvSpPr txBox="1"/>
            <p:nvPr/>
          </p:nvSpPr>
          <p:spPr>
            <a:xfrm>
              <a:off x="713154" y="4482750"/>
              <a:ext cx="5581817"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rPr>
                <a:t>What Is Cybersecurity Compliance?</a:t>
              </a:r>
            </a:p>
          </p:txBody>
        </p:sp>
        <p:sp>
          <p:nvSpPr>
            <p:cNvPr id="16" name="Freeform 7">
              <a:extLst>
                <a:ext uri="{FF2B5EF4-FFF2-40B4-BE49-F238E27FC236}">
                  <a16:creationId xmlns:a16="http://schemas.microsoft.com/office/drawing/2014/main" id="{972074B1-5DA1-33FF-983A-8B7BC5325ECF}"/>
                </a:ext>
              </a:extLst>
            </p:cNvPr>
            <p:cNvSpPr/>
            <p:nvPr/>
          </p:nvSpPr>
          <p:spPr>
            <a:xfrm>
              <a:off x="473330" y="4639311"/>
              <a:ext cx="162540" cy="101366"/>
            </a:xfrm>
            <a:custGeom>
              <a:avLst/>
              <a:gdLst/>
              <a:ahLst/>
              <a:cxnLst/>
              <a:rect l="l" t="t" r="r" b="b"/>
              <a:pathLst>
                <a:path w="216720" h="135154">
                  <a:moveTo>
                    <a:pt x="0" y="0"/>
                  </a:moveTo>
                  <a:lnTo>
                    <a:pt x="216720" y="0"/>
                  </a:lnTo>
                  <a:lnTo>
                    <a:pt x="216720" y="135154"/>
                  </a:lnTo>
                  <a:lnTo>
                    <a:pt x="0" y="13515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endParaRPr>
            </a:p>
          </p:txBody>
        </p:sp>
      </p:grpSp>
      <p:grpSp>
        <p:nvGrpSpPr>
          <p:cNvPr id="25" name="Group 24">
            <a:extLst>
              <a:ext uri="{FF2B5EF4-FFF2-40B4-BE49-F238E27FC236}">
                <a16:creationId xmlns:a16="http://schemas.microsoft.com/office/drawing/2014/main" id="{721E50E5-BD4A-01DC-D788-4166A05F542C}"/>
              </a:ext>
            </a:extLst>
          </p:cNvPr>
          <p:cNvGrpSpPr/>
          <p:nvPr/>
        </p:nvGrpSpPr>
        <p:grpSpPr>
          <a:xfrm>
            <a:off x="536830" y="5154389"/>
            <a:ext cx="5821641" cy="369332"/>
            <a:chOff x="473330" y="5687222"/>
            <a:chExt cx="5821641" cy="369332"/>
          </a:xfrm>
        </p:grpSpPr>
        <p:sp>
          <p:nvSpPr>
            <p:cNvPr id="13" name="TextBox 12">
              <a:extLst>
                <a:ext uri="{FF2B5EF4-FFF2-40B4-BE49-F238E27FC236}">
                  <a16:creationId xmlns:a16="http://schemas.microsoft.com/office/drawing/2014/main" id="{F6E4F0D1-C054-526F-1CB7-0A1FF99201FA}"/>
                </a:ext>
              </a:extLst>
            </p:cNvPr>
            <p:cNvSpPr txBox="1"/>
            <p:nvPr/>
          </p:nvSpPr>
          <p:spPr>
            <a:xfrm>
              <a:off x="713153" y="5687222"/>
              <a:ext cx="5581818"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rPr>
                <a:t>Why You </a:t>
              </a:r>
              <a:r>
                <a:rPr lang="en-ZA" dirty="0">
                  <a:solidFill>
                    <a:prstClr val="black"/>
                  </a:solidFill>
                  <a:latin typeface="Impact" panose="020B0806030902050204"/>
                </a:rPr>
                <a:t>N</a:t>
              </a:r>
              <a:r>
                <a:rPr kumimoji="0" lang="en-ZA" sz="1800" b="0" i="0" u="none" strike="noStrike" kern="1200" cap="none" spc="0" normalizeH="0" baseline="0" noProof="0" dirty="0" err="1">
                  <a:ln>
                    <a:noFill/>
                  </a:ln>
                  <a:solidFill>
                    <a:prstClr val="black"/>
                  </a:solidFill>
                  <a:effectLst/>
                  <a:uLnTx/>
                  <a:uFillTx/>
                  <a:latin typeface="Impact" panose="020B0806030902050204"/>
                  <a:ea typeface="+mn-ea"/>
                  <a:cs typeface="+mn-cs"/>
                </a:rPr>
                <a:t>eed</a:t>
              </a:r>
              <a:r>
                <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rPr>
                <a:t> </a:t>
              </a:r>
              <a:r>
                <a:rPr lang="en-ZA" dirty="0">
                  <a:solidFill>
                    <a:prstClr val="black"/>
                  </a:solidFill>
                  <a:latin typeface="Impact" panose="020B0806030902050204"/>
                </a:rPr>
                <a:t>T</a:t>
              </a:r>
              <a:r>
                <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rPr>
                <a:t>o </a:t>
              </a:r>
              <a:r>
                <a:rPr lang="en-ZA" dirty="0">
                  <a:solidFill>
                    <a:prstClr val="black"/>
                  </a:solidFill>
                  <a:latin typeface="Impact" panose="020B0806030902050204"/>
                </a:rPr>
                <a:t>C</a:t>
              </a:r>
              <a:r>
                <a:rPr kumimoji="0" lang="en-ZA" sz="1800" b="0" i="0" u="none" strike="noStrike" kern="1200" cap="none" spc="0" normalizeH="0" baseline="0" noProof="0" dirty="0" err="1">
                  <a:ln>
                    <a:noFill/>
                  </a:ln>
                  <a:solidFill>
                    <a:prstClr val="black"/>
                  </a:solidFill>
                  <a:effectLst/>
                  <a:uLnTx/>
                  <a:uFillTx/>
                  <a:latin typeface="Impact" panose="020B0806030902050204"/>
                  <a:ea typeface="+mn-ea"/>
                  <a:cs typeface="+mn-cs"/>
                </a:rPr>
                <a:t>omply</a:t>
              </a:r>
              <a:r>
                <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rPr>
                <a:t> with POPIA &amp; PAIA Regulations?</a:t>
              </a:r>
            </a:p>
          </p:txBody>
        </p:sp>
        <p:sp>
          <p:nvSpPr>
            <p:cNvPr id="17" name="Freeform 7">
              <a:extLst>
                <a:ext uri="{FF2B5EF4-FFF2-40B4-BE49-F238E27FC236}">
                  <a16:creationId xmlns:a16="http://schemas.microsoft.com/office/drawing/2014/main" id="{ECB4D229-99FC-0EB0-A96F-A46DCE8AB99A}"/>
                </a:ext>
              </a:extLst>
            </p:cNvPr>
            <p:cNvSpPr/>
            <p:nvPr/>
          </p:nvSpPr>
          <p:spPr>
            <a:xfrm>
              <a:off x="473330" y="5857943"/>
              <a:ext cx="162540" cy="101366"/>
            </a:xfrm>
            <a:custGeom>
              <a:avLst/>
              <a:gdLst/>
              <a:ahLst/>
              <a:cxnLst/>
              <a:rect l="l" t="t" r="r" b="b"/>
              <a:pathLst>
                <a:path w="216720" h="135154">
                  <a:moveTo>
                    <a:pt x="0" y="0"/>
                  </a:moveTo>
                  <a:lnTo>
                    <a:pt x="216720" y="0"/>
                  </a:lnTo>
                  <a:lnTo>
                    <a:pt x="216720" y="135154"/>
                  </a:lnTo>
                  <a:lnTo>
                    <a:pt x="0" y="13515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endParaRPr>
            </a:p>
          </p:txBody>
        </p:sp>
      </p:grpSp>
      <p:grpSp>
        <p:nvGrpSpPr>
          <p:cNvPr id="26" name="Group 25">
            <a:extLst>
              <a:ext uri="{FF2B5EF4-FFF2-40B4-BE49-F238E27FC236}">
                <a16:creationId xmlns:a16="http://schemas.microsoft.com/office/drawing/2014/main" id="{2D066477-D8C5-879F-C227-BCF1CDCE928D}"/>
              </a:ext>
            </a:extLst>
          </p:cNvPr>
          <p:cNvGrpSpPr/>
          <p:nvPr/>
        </p:nvGrpSpPr>
        <p:grpSpPr>
          <a:xfrm>
            <a:off x="560456" y="6688356"/>
            <a:ext cx="6435465" cy="369332"/>
            <a:chOff x="473330" y="6636871"/>
            <a:chExt cx="6435465" cy="369332"/>
          </a:xfrm>
        </p:grpSpPr>
        <p:sp>
          <p:nvSpPr>
            <p:cNvPr id="14" name="TextBox 13">
              <a:extLst>
                <a:ext uri="{FF2B5EF4-FFF2-40B4-BE49-F238E27FC236}">
                  <a16:creationId xmlns:a16="http://schemas.microsoft.com/office/drawing/2014/main" id="{680C73B3-054F-49E3-1D6C-B7F52DF359F0}"/>
                </a:ext>
              </a:extLst>
            </p:cNvPr>
            <p:cNvSpPr txBox="1"/>
            <p:nvPr/>
          </p:nvSpPr>
          <p:spPr>
            <a:xfrm>
              <a:off x="713154" y="6636871"/>
              <a:ext cx="6195641"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rPr>
                <a:t>How To </a:t>
              </a:r>
              <a:r>
                <a:rPr lang="en-ZA" dirty="0">
                  <a:solidFill>
                    <a:prstClr val="black"/>
                  </a:solidFill>
                  <a:latin typeface="Impact" panose="020B0806030902050204"/>
                </a:rPr>
                <a:t>I</a:t>
              </a:r>
              <a:r>
                <a:rPr kumimoji="0" lang="en-ZA" sz="1800" b="0" i="0" u="none" strike="noStrike" kern="1200" cap="none" spc="0" normalizeH="0" baseline="0" noProof="0" dirty="0" err="1">
                  <a:ln>
                    <a:noFill/>
                  </a:ln>
                  <a:solidFill>
                    <a:prstClr val="black"/>
                  </a:solidFill>
                  <a:effectLst/>
                  <a:uLnTx/>
                  <a:uFillTx/>
                  <a:latin typeface="Impact" panose="020B0806030902050204"/>
                  <a:ea typeface="+mn-ea"/>
                  <a:cs typeface="+mn-cs"/>
                </a:rPr>
                <a:t>mplement</a:t>
              </a:r>
              <a:r>
                <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rPr>
                <a:t> Cybersecurity Compliance?</a:t>
              </a:r>
            </a:p>
          </p:txBody>
        </p:sp>
        <p:sp>
          <p:nvSpPr>
            <p:cNvPr id="18" name="Freeform 7">
              <a:extLst>
                <a:ext uri="{FF2B5EF4-FFF2-40B4-BE49-F238E27FC236}">
                  <a16:creationId xmlns:a16="http://schemas.microsoft.com/office/drawing/2014/main" id="{256FBD87-C933-F29A-9247-95C325E05FCE}"/>
                </a:ext>
              </a:extLst>
            </p:cNvPr>
            <p:cNvSpPr/>
            <p:nvPr/>
          </p:nvSpPr>
          <p:spPr>
            <a:xfrm>
              <a:off x="473330" y="6725824"/>
              <a:ext cx="162540" cy="101366"/>
            </a:xfrm>
            <a:custGeom>
              <a:avLst/>
              <a:gdLst/>
              <a:ahLst/>
              <a:cxnLst/>
              <a:rect l="l" t="t" r="r" b="b"/>
              <a:pathLst>
                <a:path w="216720" h="135154">
                  <a:moveTo>
                    <a:pt x="0" y="0"/>
                  </a:moveTo>
                  <a:lnTo>
                    <a:pt x="216720" y="0"/>
                  </a:lnTo>
                  <a:lnTo>
                    <a:pt x="216720" y="135154"/>
                  </a:lnTo>
                  <a:lnTo>
                    <a:pt x="0" y="13515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endParaRPr>
            </a:p>
          </p:txBody>
        </p:sp>
      </p:grpSp>
      <p:grpSp>
        <p:nvGrpSpPr>
          <p:cNvPr id="27" name="Group 26">
            <a:extLst>
              <a:ext uri="{FF2B5EF4-FFF2-40B4-BE49-F238E27FC236}">
                <a16:creationId xmlns:a16="http://schemas.microsoft.com/office/drawing/2014/main" id="{18265D36-C686-0EB9-AB23-7672AEC39569}"/>
              </a:ext>
            </a:extLst>
          </p:cNvPr>
          <p:cNvGrpSpPr/>
          <p:nvPr/>
        </p:nvGrpSpPr>
        <p:grpSpPr>
          <a:xfrm>
            <a:off x="560456" y="7380992"/>
            <a:ext cx="6435465" cy="369332"/>
            <a:chOff x="473330" y="7399906"/>
            <a:chExt cx="6435465" cy="369332"/>
          </a:xfrm>
        </p:grpSpPr>
        <p:sp>
          <p:nvSpPr>
            <p:cNvPr id="15" name="TextBox 14">
              <a:extLst>
                <a:ext uri="{FF2B5EF4-FFF2-40B4-BE49-F238E27FC236}">
                  <a16:creationId xmlns:a16="http://schemas.microsoft.com/office/drawing/2014/main" id="{B5AB1C44-3BD5-3C42-60D8-1941224BC7EF}"/>
                </a:ext>
              </a:extLst>
            </p:cNvPr>
            <p:cNvSpPr txBox="1"/>
            <p:nvPr/>
          </p:nvSpPr>
          <p:spPr>
            <a:xfrm>
              <a:off x="713154" y="7399906"/>
              <a:ext cx="6195641"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rPr>
                <a:t>How SMB</a:t>
              </a:r>
              <a:r>
                <a:rPr kumimoji="0" lang="en-ZA" sz="1800" b="0" i="0" u="none" strike="noStrike" kern="1200" cap="none" spc="0" normalizeH="0" baseline="0" noProof="0" dirty="0">
                  <a:ln>
                    <a:noFill/>
                  </a:ln>
                  <a:solidFill>
                    <a:srgbClr val="FF0000"/>
                  </a:solidFill>
                  <a:effectLst/>
                  <a:uLnTx/>
                  <a:uFillTx/>
                  <a:latin typeface="Impact" panose="020B0806030902050204"/>
                  <a:ea typeface="+mn-ea"/>
                  <a:cs typeface="+mn-cs"/>
                </a:rPr>
                <a:t>secure</a:t>
              </a:r>
              <a:r>
                <a:rPr kumimoji="0" lang="en-ZA" sz="1800" b="1" i="0" u="none" strike="noStrike" kern="1200" cap="none" spc="0" normalizeH="0" baseline="30000" noProof="0" dirty="0">
                  <a:ln>
                    <a:noFill/>
                  </a:ln>
                  <a:solidFill>
                    <a:prstClr val="black"/>
                  </a:solidFill>
                  <a:effectLst/>
                  <a:uLnTx/>
                  <a:uFillTx/>
                  <a:latin typeface="Impact" panose="020B0806030902050204"/>
                  <a:ea typeface="+mn-ea"/>
                  <a:cs typeface="+mn-cs"/>
                </a:rPr>
                <a:t>™</a:t>
              </a:r>
              <a:r>
                <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rPr>
                <a:t> Helps </a:t>
              </a:r>
              <a:r>
                <a:rPr lang="en-ZA" dirty="0">
                  <a:solidFill>
                    <a:prstClr val="black"/>
                  </a:solidFill>
                  <a:latin typeface="Impact" panose="020B0806030902050204"/>
                </a:rPr>
                <a:t>W</a:t>
              </a:r>
              <a:r>
                <a:rPr kumimoji="0" lang="en-ZA" sz="1800" b="0" i="0" u="none" strike="noStrike" kern="1200" cap="none" spc="0" normalizeH="0" baseline="0" noProof="0">
                  <a:ln>
                    <a:noFill/>
                  </a:ln>
                  <a:solidFill>
                    <a:prstClr val="black"/>
                  </a:solidFill>
                  <a:effectLst/>
                  <a:uLnTx/>
                  <a:uFillTx/>
                  <a:latin typeface="Impact" panose="020B0806030902050204"/>
                  <a:ea typeface="+mn-ea"/>
                  <a:cs typeface="+mn-cs"/>
                </a:rPr>
                <a:t>ith</a:t>
              </a:r>
              <a:r>
                <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rPr>
                <a:t> Cybersecurity Compliance?</a:t>
              </a:r>
            </a:p>
          </p:txBody>
        </p:sp>
        <p:sp>
          <p:nvSpPr>
            <p:cNvPr id="19" name="Freeform 7">
              <a:extLst>
                <a:ext uri="{FF2B5EF4-FFF2-40B4-BE49-F238E27FC236}">
                  <a16:creationId xmlns:a16="http://schemas.microsoft.com/office/drawing/2014/main" id="{3466FD27-C5F8-0592-4048-250EE93B97D9}"/>
                </a:ext>
              </a:extLst>
            </p:cNvPr>
            <p:cNvSpPr/>
            <p:nvPr/>
          </p:nvSpPr>
          <p:spPr>
            <a:xfrm>
              <a:off x="473330" y="7533889"/>
              <a:ext cx="162540" cy="101366"/>
            </a:xfrm>
            <a:custGeom>
              <a:avLst/>
              <a:gdLst/>
              <a:ahLst/>
              <a:cxnLst/>
              <a:rect l="l" t="t" r="r" b="b"/>
              <a:pathLst>
                <a:path w="216720" h="135154">
                  <a:moveTo>
                    <a:pt x="0" y="0"/>
                  </a:moveTo>
                  <a:lnTo>
                    <a:pt x="216720" y="0"/>
                  </a:lnTo>
                  <a:lnTo>
                    <a:pt x="216720" y="135154"/>
                  </a:lnTo>
                  <a:lnTo>
                    <a:pt x="0" y="13515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endParaRPr>
            </a:p>
          </p:txBody>
        </p:sp>
      </p:grpSp>
      <p:sp>
        <p:nvSpPr>
          <p:cNvPr id="20" name="AutoShape 17">
            <a:extLst>
              <a:ext uri="{FF2B5EF4-FFF2-40B4-BE49-F238E27FC236}">
                <a16:creationId xmlns:a16="http://schemas.microsoft.com/office/drawing/2014/main" id="{FC1B7E50-4B15-F1FA-C7D4-428D589E2454}"/>
              </a:ext>
            </a:extLst>
          </p:cNvPr>
          <p:cNvSpPr/>
          <p:nvPr/>
        </p:nvSpPr>
        <p:spPr>
          <a:xfrm flipV="1">
            <a:off x="776654" y="5106058"/>
            <a:ext cx="5581817" cy="12331"/>
          </a:xfrm>
          <a:prstGeom prst="line">
            <a:avLst/>
          </a:prstGeom>
          <a:ln w="12700" cap="rnd">
            <a:solidFill>
              <a:schemeClr val="bg2"/>
            </a:solidFill>
            <a:prstDash val="solid"/>
            <a:headEnd type="none" w="sm" len="sm"/>
            <a:tailEnd type="none" w="sm" len="sm"/>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endParaRPr>
          </a:p>
        </p:txBody>
      </p:sp>
      <p:sp>
        <p:nvSpPr>
          <p:cNvPr id="28" name="TextBox 27">
            <a:extLst>
              <a:ext uri="{FF2B5EF4-FFF2-40B4-BE49-F238E27FC236}">
                <a16:creationId xmlns:a16="http://schemas.microsoft.com/office/drawing/2014/main" id="{C24BB1DB-59F6-E10C-3DEA-06486BCA3FD3}"/>
              </a:ext>
            </a:extLst>
          </p:cNvPr>
          <p:cNvSpPr txBox="1"/>
          <p:nvPr/>
        </p:nvSpPr>
        <p:spPr>
          <a:xfrm>
            <a:off x="766992" y="4484932"/>
            <a:ext cx="5657552" cy="584775"/>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n-ZA" sz="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Cybersecurity compliance is your adherence to security and data protection guidelines (such as your industry code of conduct), regulations (such as the POPI Act, PAIA, GDPR, etc), Frameworks and Standards (such as NIST, CIS, ISO27001, etc) or those data security questionnaires which you might be asked to complete by suppliers and customers for business engagement. These regulations, frameworks and questionnaires are significant to ensuring that your organisation's security practices align with legal and industry requirements, thereby mitigating risks and maintaining trust.</a:t>
            </a:r>
            <a:endParaRPr kumimoji="0" lang="en-ZA" sz="1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endParaRPr>
          </a:p>
        </p:txBody>
      </p:sp>
      <p:sp>
        <p:nvSpPr>
          <p:cNvPr id="29" name="TextBox 28">
            <a:extLst>
              <a:ext uri="{FF2B5EF4-FFF2-40B4-BE49-F238E27FC236}">
                <a16:creationId xmlns:a16="http://schemas.microsoft.com/office/drawing/2014/main" id="{06E80EC8-59CF-43DF-5CFB-59B040BE197D}"/>
              </a:ext>
            </a:extLst>
          </p:cNvPr>
          <p:cNvSpPr txBox="1"/>
          <p:nvPr/>
        </p:nvSpPr>
        <p:spPr>
          <a:xfrm>
            <a:off x="766992" y="5436435"/>
            <a:ext cx="5657552" cy="1200329"/>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n-ZA" sz="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In the current landscape of ever-present and evolving digital threats and scams, it is crucial for your business to demonstrate a strong commitment to cybersecurity compliance to build trust with customers, partners, and stakeholders, and enhance your business’s reputation. In South Africa, the Protection of Personal Information Act (</a:t>
            </a:r>
            <a:r>
              <a:rPr kumimoji="0" lang="en-ZA" sz="8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POPIA</a:t>
            </a:r>
            <a:r>
              <a:rPr kumimoji="0" lang="en-ZA" sz="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 is an important requirement set by government to regulate the collection, use, protection, security and disposal of personal information of S.A. citizens and companies – both are recognised under the law. Equally the Promotion of Access to Information Act (</a:t>
            </a:r>
            <a:r>
              <a:rPr kumimoji="0" lang="en-ZA" sz="8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PAIA</a:t>
            </a:r>
            <a:r>
              <a:rPr kumimoji="0" lang="en-ZA" sz="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 helps to protect internal and confidential data when access requests are made. Compliance is not merely a regulatory burden; it is a fundamental aspect of responsible business practice. Complying with POPIA &amp; PAIA are essential for protecting your clients, your own business, and the supply-chain. The Information Regulator has been empowered by these Acts to enforce the regulations. Non-compliance can lead to severe penalties, including </a:t>
            </a:r>
            <a:r>
              <a:rPr kumimoji="0" lang="en-ZA" sz="8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Substantial Fines</a:t>
            </a:r>
            <a:r>
              <a:rPr kumimoji="0" lang="en-ZA" sz="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 The regulator has the authority to levy significant financial penalties for data breaches. </a:t>
            </a:r>
            <a:r>
              <a:rPr kumimoji="0" lang="en-ZA" sz="8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Enforcement Action: </a:t>
            </a:r>
            <a:r>
              <a:rPr kumimoji="0" lang="en-ZA" sz="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This can range from mandated remedial actions to public notices causing </a:t>
            </a:r>
            <a:r>
              <a:rPr kumimoji="0" lang="en-ZA" sz="800" b="1" i="0" u="none" strike="noStrike" kern="1200" cap="none" spc="0" normalizeH="0" baseline="0" noProof="0" dirty="0">
                <a:ln>
                  <a:noFill/>
                </a:ln>
                <a:solidFill>
                  <a:srgbClr val="FF0000"/>
                </a:solidFill>
                <a:effectLst/>
                <a:uLnTx/>
                <a:uFillTx/>
                <a:latin typeface="Arial Narrow" panose="020B0606020202030204" pitchFamily="34" charset="0"/>
                <a:ea typeface="+mn-ea"/>
                <a:cs typeface="+mn-cs"/>
              </a:rPr>
              <a:t>reputational damage and customer defection</a:t>
            </a:r>
            <a:r>
              <a:rPr kumimoji="0" lang="en-ZA" sz="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a:t>
            </a:r>
            <a:endParaRPr kumimoji="0" lang="en-ZA" sz="1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endParaRPr>
          </a:p>
        </p:txBody>
      </p:sp>
      <p:sp>
        <p:nvSpPr>
          <p:cNvPr id="30" name="TextBox 29">
            <a:extLst>
              <a:ext uri="{FF2B5EF4-FFF2-40B4-BE49-F238E27FC236}">
                <a16:creationId xmlns:a16="http://schemas.microsoft.com/office/drawing/2014/main" id="{D1A2612A-1600-4BC4-ED93-16A9FCAE8F03}"/>
              </a:ext>
            </a:extLst>
          </p:cNvPr>
          <p:cNvSpPr txBox="1"/>
          <p:nvPr/>
        </p:nvSpPr>
        <p:spPr>
          <a:xfrm>
            <a:off x="776654" y="6986316"/>
            <a:ext cx="5657552" cy="338554"/>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n-ZA" sz="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As a business owner you must embed the security of personal information into your business culture. This means treating compliance not as an IT project, but as a core, ongoing business function focused on managing risk, protecting sensitive data and </a:t>
            </a:r>
            <a:r>
              <a:rPr kumimoji="0" lang="en-ZA" sz="8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implementing security controls</a:t>
            </a:r>
            <a:r>
              <a:rPr kumimoji="0" lang="en-ZA" sz="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a:t>
            </a:r>
            <a:endParaRPr kumimoji="0" lang="en-ZA" sz="1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endParaRPr>
          </a:p>
        </p:txBody>
      </p:sp>
      <p:sp>
        <p:nvSpPr>
          <p:cNvPr id="34" name="AutoShape 17">
            <a:extLst>
              <a:ext uri="{FF2B5EF4-FFF2-40B4-BE49-F238E27FC236}">
                <a16:creationId xmlns:a16="http://schemas.microsoft.com/office/drawing/2014/main" id="{C93DBAC6-B60E-795C-F388-B0F4448DB379}"/>
              </a:ext>
            </a:extLst>
          </p:cNvPr>
          <p:cNvSpPr/>
          <p:nvPr/>
        </p:nvSpPr>
        <p:spPr>
          <a:xfrm>
            <a:off x="766992" y="7350613"/>
            <a:ext cx="5591479" cy="5036"/>
          </a:xfrm>
          <a:prstGeom prst="line">
            <a:avLst/>
          </a:prstGeom>
          <a:ln w="12700" cap="rnd">
            <a:solidFill>
              <a:schemeClr val="bg2"/>
            </a:solidFill>
            <a:prstDash val="solid"/>
            <a:headEnd type="none" w="sm" len="sm"/>
            <a:tailEnd type="none" w="sm" len="sm"/>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endParaRPr>
          </a:p>
        </p:txBody>
      </p:sp>
      <p:sp>
        <p:nvSpPr>
          <p:cNvPr id="35" name="AutoShape 17">
            <a:extLst>
              <a:ext uri="{FF2B5EF4-FFF2-40B4-BE49-F238E27FC236}">
                <a16:creationId xmlns:a16="http://schemas.microsoft.com/office/drawing/2014/main" id="{BE67F250-376C-3BDD-EEC9-08982E7E9B44}"/>
              </a:ext>
            </a:extLst>
          </p:cNvPr>
          <p:cNvSpPr/>
          <p:nvPr/>
        </p:nvSpPr>
        <p:spPr>
          <a:xfrm flipV="1">
            <a:off x="722996" y="6656586"/>
            <a:ext cx="5635474" cy="5035"/>
          </a:xfrm>
          <a:prstGeom prst="line">
            <a:avLst/>
          </a:prstGeom>
          <a:ln w="12700" cap="rnd">
            <a:solidFill>
              <a:schemeClr val="bg2"/>
            </a:solidFill>
            <a:prstDash val="solid"/>
            <a:headEnd type="none" w="sm" len="sm"/>
            <a:tailEnd type="none" w="sm" len="sm"/>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endParaRPr>
          </a:p>
        </p:txBody>
      </p:sp>
      <p:sp>
        <p:nvSpPr>
          <p:cNvPr id="36" name="TextBox 35">
            <a:extLst>
              <a:ext uri="{FF2B5EF4-FFF2-40B4-BE49-F238E27FC236}">
                <a16:creationId xmlns:a16="http://schemas.microsoft.com/office/drawing/2014/main" id="{B0BF909D-6DA6-035D-3B80-430D3AFD1328}"/>
              </a:ext>
            </a:extLst>
          </p:cNvPr>
          <p:cNvSpPr txBox="1"/>
          <p:nvPr/>
        </p:nvSpPr>
        <p:spPr>
          <a:xfrm>
            <a:off x="776654" y="7668511"/>
            <a:ext cx="3239257" cy="1077218"/>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n-ZA" sz="8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SMB</a:t>
            </a:r>
            <a:r>
              <a:rPr kumimoji="0" lang="en-ZA" sz="800" b="1" i="0" u="none" strike="noStrike" kern="1200" cap="none" spc="0" normalizeH="0" baseline="0" noProof="0" dirty="0">
                <a:ln>
                  <a:noFill/>
                </a:ln>
                <a:solidFill>
                  <a:srgbClr val="FF0000"/>
                </a:solidFill>
                <a:effectLst/>
                <a:uLnTx/>
                <a:uFillTx/>
                <a:latin typeface="Arial Narrow" panose="020B0606020202030204" pitchFamily="34" charset="0"/>
                <a:ea typeface="+mn-ea"/>
                <a:cs typeface="+mn-cs"/>
              </a:rPr>
              <a:t>secure</a:t>
            </a:r>
            <a:r>
              <a:rPr kumimoji="0" lang="en-ZA" sz="8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 </a:t>
            </a:r>
            <a:r>
              <a:rPr kumimoji="0" lang="en-ZA" sz="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simplifies and enhances cybersecurity for small and mid-sized businesses, helping to meet several key requirements for cybersecurity compliance. It inexpensively offers broad coverage for compliance that includes data protection, risk assessment, external &amp; internal attack surface monitoring, vital controls, reporting and auditing, and employee training. </a:t>
            </a:r>
            <a:r>
              <a:rPr kumimoji="0" lang="en-ZA" sz="800" b="1" i="0" u="none" strike="noStrike" kern="1200" cap="none" spc="0" normalizeH="0" baseline="0" noProof="0" dirty="0" err="1">
                <a:ln>
                  <a:noFill/>
                </a:ln>
                <a:solidFill>
                  <a:prstClr val="black"/>
                </a:solidFill>
                <a:effectLst/>
                <a:uLnTx/>
                <a:uFillTx/>
                <a:latin typeface="Arial Narrow" panose="020B0606020202030204" pitchFamily="34" charset="0"/>
                <a:ea typeface="+mn-ea"/>
                <a:cs typeface="+mn-cs"/>
              </a:rPr>
              <a:t>ComplianceKate</a:t>
            </a:r>
            <a:r>
              <a:rPr kumimoji="0" lang="en-ZA" sz="800" b="1" i="0" u="none" strike="noStrike" kern="1200" cap="none" spc="0" normalizeH="0" baseline="30000" noProof="0" dirty="0">
                <a:ln>
                  <a:noFill/>
                </a:ln>
                <a:solidFill>
                  <a:prstClr val="black"/>
                </a:solidFill>
                <a:effectLst/>
                <a:uLnTx/>
                <a:uFillTx/>
                <a:latin typeface="Arial Narrow" panose="020B0606020202030204" pitchFamily="34" charset="0"/>
                <a:ea typeface="+mn-ea"/>
                <a:cs typeface="+mn-cs"/>
              </a:rPr>
              <a:t>®</a:t>
            </a:r>
            <a:r>
              <a:rPr kumimoji="0" lang="en-ZA" sz="8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 </a:t>
            </a:r>
            <a:r>
              <a:rPr kumimoji="0" lang="en-ZA" sz="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is your personal AI Assistant to guide you through everything. It’s all backed with a Cyber Warranty to provide remediation &amp; financial peace-of-mind. This all leads to </a:t>
            </a:r>
            <a:r>
              <a:rPr kumimoji="0" lang="en-ZA" sz="8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lower risk</a:t>
            </a:r>
            <a:r>
              <a:rPr kumimoji="0" lang="en-ZA" sz="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 </a:t>
            </a:r>
            <a:r>
              <a:rPr kumimoji="0" lang="en-ZA" sz="8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improved compliance</a:t>
            </a:r>
            <a:r>
              <a:rPr kumimoji="0" lang="en-ZA" sz="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 </a:t>
            </a:r>
            <a:r>
              <a:rPr kumimoji="0" lang="en-ZA" sz="8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increased operational efficiency </a:t>
            </a:r>
            <a:r>
              <a:rPr kumimoji="0" lang="en-ZA" sz="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and </a:t>
            </a:r>
            <a:r>
              <a:rPr kumimoji="0" lang="en-ZA" sz="800" b="1" i="0" u="none" strike="noStrike" kern="1200" cap="none" spc="0" normalizeH="0" baseline="0" noProof="0" dirty="0">
                <a:ln>
                  <a:noFill/>
                </a:ln>
                <a:solidFill>
                  <a:srgbClr val="7030A0"/>
                </a:solidFill>
                <a:effectLst/>
                <a:uLnTx/>
                <a:uFillTx/>
                <a:latin typeface="Arial Narrow" panose="020B0606020202030204" pitchFamily="34" charset="0"/>
                <a:ea typeface="+mn-ea"/>
                <a:cs typeface="+mn-cs"/>
              </a:rPr>
              <a:t>Trust</a:t>
            </a:r>
            <a:r>
              <a:rPr kumimoji="0" lang="en-ZA" sz="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a:t>
            </a:r>
            <a:endParaRPr kumimoji="0" lang="en-ZA" sz="1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endParaRPr>
          </a:p>
        </p:txBody>
      </p:sp>
      <p:sp>
        <p:nvSpPr>
          <p:cNvPr id="37" name="Rectangle: Rounded Corners 36">
            <a:extLst>
              <a:ext uri="{FF2B5EF4-FFF2-40B4-BE49-F238E27FC236}">
                <a16:creationId xmlns:a16="http://schemas.microsoft.com/office/drawing/2014/main" id="{9221DE26-26DC-21E3-0DBB-E2F1C6B9A6E4}"/>
              </a:ext>
            </a:extLst>
          </p:cNvPr>
          <p:cNvSpPr/>
          <p:nvPr/>
        </p:nvSpPr>
        <p:spPr>
          <a:xfrm>
            <a:off x="4151472" y="7813913"/>
            <a:ext cx="2360839" cy="197392"/>
          </a:xfrm>
          <a:prstGeom prst="round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ZA" sz="800" b="0" i="0" u="none" strike="noStrike" kern="1200" cap="none" spc="0" normalizeH="0" baseline="0" noProof="0" dirty="0">
                <a:ln>
                  <a:noFill/>
                </a:ln>
                <a:solidFill>
                  <a:prstClr val="white"/>
                </a:solidFill>
                <a:effectLst/>
                <a:uLnTx/>
                <a:uFillTx/>
                <a:latin typeface="Impact" panose="020B0806030902050204"/>
                <a:ea typeface="+mn-ea"/>
                <a:cs typeface="+mn-cs"/>
              </a:rPr>
              <a:t>Cost Effective, All-in-One Cybersecurity Compliance</a:t>
            </a:r>
            <a:endParaRPr kumimoji="0" lang="en-ZA" sz="1800" b="0" i="0" u="none" strike="noStrike" kern="1200" cap="none" spc="0" normalizeH="0" baseline="0" noProof="0" dirty="0">
              <a:ln>
                <a:noFill/>
              </a:ln>
              <a:solidFill>
                <a:prstClr val="white"/>
              </a:solidFill>
              <a:effectLst/>
              <a:uLnTx/>
              <a:uFillTx/>
              <a:latin typeface="Impact" panose="020B0806030902050204"/>
              <a:ea typeface="+mn-ea"/>
              <a:cs typeface="+mn-cs"/>
            </a:endParaRPr>
          </a:p>
        </p:txBody>
      </p:sp>
      <p:sp>
        <p:nvSpPr>
          <p:cNvPr id="39" name="TextBox 19">
            <a:extLst>
              <a:ext uri="{FF2B5EF4-FFF2-40B4-BE49-F238E27FC236}">
                <a16:creationId xmlns:a16="http://schemas.microsoft.com/office/drawing/2014/main" id="{C515BB0C-668D-E22F-FE5D-554E3FD559BD}"/>
              </a:ext>
            </a:extLst>
          </p:cNvPr>
          <p:cNvSpPr txBox="1"/>
          <p:nvPr/>
        </p:nvSpPr>
        <p:spPr>
          <a:xfrm>
            <a:off x="199061" y="9761734"/>
            <a:ext cx="3331595" cy="94193"/>
          </a:xfrm>
          <a:prstGeom prst="rect">
            <a:avLst/>
          </a:prstGeom>
        </p:spPr>
        <p:txBody>
          <a:bodyPr wrap="square" lIns="0" tIns="0" rIns="0" bIns="0" rtlCol="0" anchor="t">
            <a:spAutoFit/>
          </a:bodyPr>
          <a:lstStyle/>
          <a:p>
            <a:pPr marL="0" marR="0" lvl="0" indent="0" algn="l" defTabSz="457200" rtl="0" eaLnBrk="1" fontAlgn="auto" latinLnBrk="0" hangingPunct="1">
              <a:lnSpc>
                <a:spcPts val="840"/>
              </a:lnSpc>
              <a:spcBef>
                <a:spcPct val="0"/>
              </a:spcBef>
              <a:spcAft>
                <a:spcPts val="0"/>
              </a:spcAft>
              <a:buClrTx/>
              <a:buSzTx/>
              <a:buFontTx/>
              <a:buNone/>
              <a:tabLst/>
              <a:defRPr/>
            </a:pPr>
            <a:r>
              <a:rPr kumimoji="0" lang="en-ZA" sz="600" b="1" i="0" u="none" strike="noStrike" kern="1200" cap="none" spc="-14" normalizeH="0" baseline="0" noProof="0" dirty="0">
                <a:ln>
                  <a:noFill/>
                </a:ln>
                <a:solidFill>
                  <a:srgbClr val="737373"/>
                </a:solidFill>
                <a:effectLst/>
                <a:uLnTx/>
                <a:uFillTx/>
                <a:latin typeface="Arial Narrow" panose="020B0606020202030204" pitchFamily="34" charset="0"/>
                <a:ea typeface="Aileron"/>
                <a:cs typeface="Aileron"/>
                <a:sym typeface="Aileron"/>
              </a:rPr>
              <a:t>DISCLAIMER</a:t>
            </a:r>
            <a:r>
              <a:rPr kumimoji="0" lang="en-ZA" sz="600" b="0" i="0" u="none" strike="noStrike" kern="1200" cap="none" spc="-14" normalizeH="0" baseline="0" noProof="0" dirty="0">
                <a:ln>
                  <a:noFill/>
                </a:ln>
                <a:solidFill>
                  <a:srgbClr val="737373"/>
                </a:solidFill>
                <a:effectLst/>
                <a:uLnTx/>
                <a:uFillTx/>
                <a:latin typeface="Arial Narrow" panose="020B0606020202030204" pitchFamily="34" charset="0"/>
                <a:ea typeface="Aileron"/>
                <a:cs typeface="Aileron"/>
                <a:sym typeface="Aileron"/>
              </a:rPr>
              <a:t>: </a:t>
            </a:r>
            <a:r>
              <a:rPr kumimoji="0" lang="en-ZA" sz="600" b="0" i="1" u="none" strike="noStrike" kern="1200" cap="none" spc="-14" normalizeH="0" baseline="0" noProof="0" dirty="0">
                <a:ln>
                  <a:noFill/>
                </a:ln>
                <a:solidFill>
                  <a:srgbClr val="737373"/>
                </a:solidFill>
                <a:effectLst/>
                <a:uLnTx/>
                <a:uFillTx/>
                <a:latin typeface="Arial Narrow" panose="020B0606020202030204" pitchFamily="34" charset="0"/>
                <a:ea typeface="Aileron Italics"/>
                <a:cs typeface="Aileron Italics"/>
                <a:sym typeface="Aileron Italics"/>
              </a:rPr>
              <a:t>This document is for informational purposes only and does not constitute legal advice.</a:t>
            </a:r>
          </a:p>
        </p:txBody>
      </p:sp>
      <p:sp>
        <p:nvSpPr>
          <p:cNvPr id="3" name="Rectangle: Rounded Corners 2">
            <a:extLst>
              <a:ext uri="{FF2B5EF4-FFF2-40B4-BE49-F238E27FC236}">
                <a16:creationId xmlns:a16="http://schemas.microsoft.com/office/drawing/2014/main" id="{C337E9A0-A9C6-81B3-3473-782D4DF54AE8}"/>
              </a:ext>
            </a:extLst>
          </p:cNvPr>
          <p:cNvSpPr/>
          <p:nvPr/>
        </p:nvSpPr>
        <p:spPr>
          <a:xfrm>
            <a:off x="4186628" y="8101281"/>
            <a:ext cx="1603434" cy="1162467"/>
          </a:xfrm>
          <a:prstGeom prst="roundRect">
            <a:avLst/>
          </a:prstGeom>
          <a:solidFill>
            <a:schemeClr val="bg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ZA" sz="800" b="1" dirty="0">
                <a:solidFill>
                  <a:srgbClr val="7030A0"/>
                </a:solidFill>
              </a:rPr>
              <a:t>Hi, I’m Kate</a:t>
            </a:r>
            <a:r>
              <a:rPr lang="en-ZA" sz="800" dirty="0">
                <a:solidFill>
                  <a:srgbClr val="7030A0"/>
                </a:solidFill>
              </a:rPr>
              <a:t>. </a:t>
            </a:r>
            <a:r>
              <a:rPr lang="en-ZA" sz="800" dirty="0">
                <a:solidFill>
                  <a:schemeClr val="bg2">
                    <a:lumMod val="50000"/>
                  </a:schemeClr>
                </a:solidFill>
              </a:rPr>
              <a:t>Your AI Assistant </a:t>
            </a:r>
            <a:r>
              <a:rPr lang="en-US" sz="800" dirty="0">
                <a:solidFill>
                  <a:schemeClr val="bg2">
                    <a:lumMod val="50000"/>
                  </a:schemeClr>
                </a:solidFill>
              </a:rPr>
              <a:t>here to help you with questions, scenarios, templates and guidance related to Data Protection, POPIA, PAIA, Frameworks and </a:t>
            </a:r>
            <a:r>
              <a:rPr lang="en-ZA" sz="800" dirty="0">
                <a:solidFill>
                  <a:schemeClr val="bg2">
                    <a:lumMod val="50000"/>
                  </a:schemeClr>
                </a:solidFill>
              </a:rPr>
              <a:t>SMB</a:t>
            </a:r>
            <a:r>
              <a:rPr lang="en-ZA" sz="800" dirty="0">
                <a:solidFill>
                  <a:srgbClr val="FF0000"/>
                </a:solidFill>
              </a:rPr>
              <a:t>secure</a:t>
            </a:r>
            <a:r>
              <a:rPr lang="en-ZA" sz="800" baseline="30000" dirty="0">
                <a:solidFill>
                  <a:schemeClr val="bg2">
                    <a:lumMod val="50000"/>
                  </a:schemeClr>
                </a:solidFill>
              </a:rPr>
              <a:t>™</a:t>
            </a:r>
            <a:r>
              <a:rPr lang="en-US" sz="800" dirty="0">
                <a:solidFill>
                  <a:schemeClr val="bg2">
                    <a:lumMod val="50000"/>
                  </a:schemeClr>
                </a:solidFill>
              </a:rPr>
              <a:t> info.</a:t>
            </a:r>
            <a:endParaRPr lang="en-ZA" sz="800" dirty="0">
              <a:solidFill>
                <a:schemeClr val="bg2">
                  <a:lumMod val="50000"/>
                </a:schemeClr>
              </a:solidFill>
            </a:endParaRPr>
          </a:p>
        </p:txBody>
      </p:sp>
      <p:pic>
        <p:nvPicPr>
          <p:cNvPr id="21" name="Picture 20" descr="A cartoon of a person smiling&#10;&#10;AI-generated content may be incorrect.">
            <a:extLst>
              <a:ext uri="{FF2B5EF4-FFF2-40B4-BE49-F238E27FC236}">
                <a16:creationId xmlns:a16="http://schemas.microsoft.com/office/drawing/2014/main" id="{83CE8E08-6A46-2992-D9AE-A293686F4F7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406377" y="8225873"/>
            <a:ext cx="1451453" cy="1673756"/>
          </a:xfrm>
          <a:prstGeom prst="rect">
            <a:avLst/>
          </a:prstGeom>
        </p:spPr>
      </p:pic>
      <p:sp>
        <p:nvSpPr>
          <p:cNvPr id="9" name="Rectangle: Top Corners Rounded 8">
            <a:extLst>
              <a:ext uri="{FF2B5EF4-FFF2-40B4-BE49-F238E27FC236}">
                <a16:creationId xmlns:a16="http://schemas.microsoft.com/office/drawing/2014/main" id="{A7A1037A-9F8A-2C78-AEC7-1F8572483D39}"/>
              </a:ext>
            </a:extLst>
          </p:cNvPr>
          <p:cNvSpPr/>
          <p:nvPr/>
        </p:nvSpPr>
        <p:spPr>
          <a:xfrm rot="16200000">
            <a:off x="-255827" y="3044891"/>
            <a:ext cx="1300564" cy="508775"/>
          </a:xfrm>
          <a:prstGeom prst="round2Same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ZA" dirty="0"/>
              <a:t>SME VALUE</a:t>
            </a:r>
          </a:p>
        </p:txBody>
      </p:sp>
      <p:sp>
        <p:nvSpPr>
          <p:cNvPr id="8" name="Rectangle: Rounded Corners 7">
            <a:extLst>
              <a:ext uri="{FF2B5EF4-FFF2-40B4-BE49-F238E27FC236}">
                <a16:creationId xmlns:a16="http://schemas.microsoft.com/office/drawing/2014/main" id="{2F546AEC-8054-0912-B89F-24443143753C}"/>
              </a:ext>
            </a:extLst>
          </p:cNvPr>
          <p:cNvSpPr/>
          <p:nvPr/>
        </p:nvSpPr>
        <p:spPr>
          <a:xfrm>
            <a:off x="140064" y="1261029"/>
            <a:ext cx="2134009" cy="1231520"/>
          </a:xfrm>
          <a:prstGeom prst="roundRect">
            <a:avLst/>
          </a:prstGeom>
          <a:solidFill>
            <a:schemeClr val="bg2">
              <a:lumMod val="20000"/>
              <a:lumOff val="80000"/>
            </a:schemeClr>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ZA" sz="3200" b="0" i="0" u="none" strike="noStrike" kern="1200" cap="none" spc="0" normalizeH="0" baseline="0" noProof="0" dirty="0">
                <a:ln>
                  <a:noFill/>
                </a:ln>
                <a:solidFill>
                  <a:srgbClr val="FF0000"/>
                </a:solidFill>
                <a:effectLst/>
                <a:uLnTx/>
                <a:uFillTx/>
                <a:latin typeface="Impact" panose="020B0806030902050204"/>
                <a:ea typeface="+mn-ea"/>
                <a:cs typeface="+mn-cs"/>
              </a:rPr>
              <a:t>Reduce</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ZA" sz="2800" b="0" i="0" u="none" strike="noStrike" kern="1200" cap="none" spc="0" normalizeH="0" baseline="0" noProof="0" dirty="0">
                <a:ln>
                  <a:noFill/>
                </a:ln>
                <a:solidFill>
                  <a:srgbClr val="7030A0"/>
                </a:solidFill>
                <a:effectLst/>
                <a:uLnTx/>
                <a:uFillTx/>
                <a:latin typeface="Impact" panose="020B0806030902050204"/>
                <a:ea typeface="+mn-ea"/>
                <a:cs typeface="+mn-cs"/>
              </a:rPr>
              <a:t>COST</a:t>
            </a:r>
            <a:endParaRPr kumimoji="0" lang="en-ZA" sz="2000" b="0" i="0" u="none" strike="noStrike" kern="1200" cap="none" spc="0" normalizeH="0" baseline="0" noProof="0" dirty="0">
              <a:ln>
                <a:noFill/>
              </a:ln>
              <a:solidFill>
                <a:prstClr val="white"/>
              </a:solidFill>
              <a:effectLst/>
              <a:uLnTx/>
              <a:uFillTx/>
              <a:latin typeface="Impact" panose="020B0806030902050204"/>
              <a:ea typeface="+mn-ea"/>
              <a:cs typeface="+mn-cs"/>
            </a:endParaRPr>
          </a:p>
        </p:txBody>
      </p:sp>
      <p:sp>
        <p:nvSpPr>
          <p:cNvPr id="23" name="Rectangle: Rounded Corners 22">
            <a:extLst>
              <a:ext uri="{FF2B5EF4-FFF2-40B4-BE49-F238E27FC236}">
                <a16:creationId xmlns:a16="http://schemas.microsoft.com/office/drawing/2014/main" id="{57F00DA1-7B66-A412-2AE1-3BACE548EA2D}"/>
              </a:ext>
            </a:extLst>
          </p:cNvPr>
          <p:cNvSpPr/>
          <p:nvPr/>
        </p:nvSpPr>
        <p:spPr>
          <a:xfrm>
            <a:off x="2361995" y="1265263"/>
            <a:ext cx="2134009" cy="1218997"/>
          </a:xfrm>
          <a:prstGeom prst="roundRect">
            <a:avLst/>
          </a:prstGeom>
          <a:solidFill>
            <a:schemeClr val="bg2">
              <a:lumMod val="20000"/>
              <a:lumOff val="80000"/>
            </a:schemeClr>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ZA" sz="3200" b="0" i="0" u="none" strike="noStrike" kern="1200" cap="none" spc="0" normalizeH="0" baseline="0" noProof="0" dirty="0">
                <a:ln>
                  <a:noFill/>
                </a:ln>
                <a:solidFill>
                  <a:srgbClr val="FF0000"/>
                </a:solidFill>
                <a:effectLst/>
                <a:uLnTx/>
                <a:uFillTx/>
                <a:latin typeface="Impact" panose="020B0806030902050204"/>
                <a:ea typeface="+mn-ea"/>
                <a:cs typeface="+mn-cs"/>
              </a:rPr>
              <a:t>Reduce</a:t>
            </a:r>
            <a:r>
              <a:rPr kumimoji="0" lang="en-ZA" sz="200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ZA" sz="2800" b="0" i="0" u="none" strike="noStrike" kern="1200" cap="none" spc="0" normalizeH="0" baseline="0" noProof="0" dirty="0">
                <a:ln>
                  <a:noFill/>
                </a:ln>
                <a:solidFill>
                  <a:srgbClr val="7030A0"/>
                </a:solidFill>
                <a:effectLst/>
                <a:uLnTx/>
                <a:uFillTx/>
                <a:latin typeface="Impact" panose="020B0806030902050204"/>
                <a:ea typeface="+mn-ea"/>
                <a:cs typeface="+mn-cs"/>
              </a:rPr>
              <a:t>COMPLEXITY</a:t>
            </a:r>
            <a:endParaRPr kumimoji="0" lang="en-ZA" sz="3200" b="0" i="0" u="none" strike="noStrike" kern="1200" cap="none" spc="0" normalizeH="0" baseline="0" noProof="0" dirty="0">
              <a:ln>
                <a:noFill/>
              </a:ln>
              <a:solidFill>
                <a:prstClr val="white"/>
              </a:solidFill>
              <a:effectLst/>
              <a:uLnTx/>
              <a:uFillTx/>
              <a:latin typeface="Impact" panose="020B0806030902050204"/>
              <a:ea typeface="+mn-ea"/>
              <a:cs typeface="+mn-cs"/>
            </a:endParaRPr>
          </a:p>
        </p:txBody>
      </p:sp>
      <p:sp>
        <p:nvSpPr>
          <p:cNvPr id="32" name="Rectangle: Rounded Corners 31">
            <a:extLst>
              <a:ext uri="{FF2B5EF4-FFF2-40B4-BE49-F238E27FC236}">
                <a16:creationId xmlns:a16="http://schemas.microsoft.com/office/drawing/2014/main" id="{F030C488-9AE1-B423-18D6-7F940473F681}"/>
              </a:ext>
            </a:extLst>
          </p:cNvPr>
          <p:cNvSpPr/>
          <p:nvPr/>
        </p:nvSpPr>
        <p:spPr>
          <a:xfrm>
            <a:off x="4574178" y="1269318"/>
            <a:ext cx="2143758" cy="1223231"/>
          </a:xfrm>
          <a:prstGeom prst="roundRect">
            <a:avLst/>
          </a:prstGeom>
          <a:solidFill>
            <a:schemeClr val="bg2">
              <a:lumMod val="20000"/>
              <a:lumOff val="80000"/>
            </a:schemeClr>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ZA" sz="3200" b="0" i="0" u="none" strike="noStrike" kern="1200" cap="none" spc="0" normalizeH="0" baseline="0" noProof="0" dirty="0">
                <a:ln>
                  <a:noFill/>
                </a:ln>
                <a:solidFill>
                  <a:srgbClr val="FF0000"/>
                </a:solidFill>
                <a:effectLst/>
                <a:uLnTx/>
                <a:uFillTx/>
                <a:latin typeface="Impact" panose="020B0806030902050204"/>
                <a:ea typeface="+mn-ea"/>
                <a:cs typeface="+mn-cs"/>
              </a:rPr>
              <a:t>Improve</a:t>
            </a:r>
            <a:endParaRPr lang="en-ZA" sz="900" dirty="0">
              <a:solidFill>
                <a:prstClr val="black"/>
              </a:solidFill>
              <a:latin typeface="Arial Narrow" panose="020B0606020202030204" pitchFamily="34" charset="0"/>
            </a:endParaRPr>
          </a:p>
          <a:p>
            <a:pPr marL="0" marR="0" lvl="0" indent="0" algn="ctr" defTabSz="457200" rtl="0" eaLnBrk="1" fontAlgn="auto" latinLnBrk="0" hangingPunct="1">
              <a:lnSpc>
                <a:spcPct val="100000"/>
              </a:lnSpc>
              <a:spcBef>
                <a:spcPts val="0"/>
              </a:spcBef>
              <a:spcAft>
                <a:spcPts val="0"/>
              </a:spcAft>
              <a:buClrTx/>
              <a:buSzTx/>
              <a:buFontTx/>
              <a:buNone/>
              <a:tabLst/>
              <a:defRPr/>
            </a:pPr>
            <a:r>
              <a:rPr lang="en-ZA" sz="2800" dirty="0">
                <a:solidFill>
                  <a:srgbClr val="7030A0"/>
                </a:solidFill>
                <a:latin typeface="Impact" panose="020B0806030902050204"/>
              </a:rPr>
              <a:t>COMPLIANCE</a:t>
            </a:r>
            <a:endParaRPr kumimoji="0" lang="en-ZA" sz="3200" b="0" i="0" u="none" strike="noStrike" kern="1200" cap="none" spc="0" normalizeH="0" baseline="0" noProof="0" dirty="0">
              <a:ln>
                <a:noFill/>
              </a:ln>
              <a:solidFill>
                <a:prstClr val="white"/>
              </a:solidFill>
              <a:effectLst/>
              <a:uLnTx/>
              <a:uFillTx/>
              <a:latin typeface="Impact" panose="020B0806030902050204"/>
              <a:ea typeface="+mn-ea"/>
              <a:cs typeface="+mn-cs"/>
            </a:endParaRPr>
          </a:p>
        </p:txBody>
      </p:sp>
      <p:sp>
        <p:nvSpPr>
          <p:cNvPr id="22" name="TextBox 21">
            <a:extLst>
              <a:ext uri="{FF2B5EF4-FFF2-40B4-BE49-F238E27FC236}">
                <a16:creationId xmlns:a16="http://schemas.microsoft.com/office/drawing/2014/main" id="{D05C0CCA-74DC-0F06-6E3E-F51A953BBB92}"/>
              </a:ext>
            </a:extLst>
          </p:cNvPr>
          <p:cNvSpPr txBox="1"/>
          <p:nvPr/>
        </p:nvSpPr>
        <p:spPr>
          <a:xfrm>
            <a:off x="140064" y="8929606"/>
            <a:ext cx="3586116" cy="800219"/>
          </a:xfrm>
          <a:prstGeom prst="rect">
            <a:avLst/>
          </a:prstGeom>
          <a:noFill/>
        </p:spPr>
        <p:txBody>
          <a:bodyPr wrap="square" rtlCol="0">
            <a:spAutoFit/>
          </a:bodyPr>
          <a:lstStyle/>
          <a:p>
            <a:pPr lvl="0">
              <a:defRPr/>
            </a:pPr>
            <a:r>
              <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rPr>
              <a:t>SMB</a:t>
            </a:r>
            <a:r>
              <a:rPr kumimoji="0" lang="en-ZA" sz="1800" b="0" i="0" u="none" strike="noStrike" kern="1200" cap="none" spc="0" normalizeH="0" baseline="0" noProof="0" dirty="0">
                <a:ln>
                  <a:noFill/>
                </a:ln>
                <a:solidFill>
                  <a:srgbClr val="FF0000"/>
                </a:solidFill>
                <a:effectLst/>
                <a:uLnTx/>
                <a:uFillTx/>
                <a:latin typeface="Impact" panose="020B0806030902050204"/>
                <a:ea typeface="+mn-ea"/>
                <a:cs typeface="+mn-cs"/>
              </a:rPr>
              <a:t>secure</a:t>
            </a:r>
            <a:r>
              <a:rPr kumimoji="0" lang="en-ZA" sz="1800" b="0" i="0" u="none" strike="noStrike" kern="1200" cap="none" spc="0" normalizeH="0" baseline="30000" noProof="0" dirty="0">
                <a:ln>
                  <a:noFill/>
                </a:ln>
                <a:effectLst/>
                <a:uLnTx/>
                <a:uFillTx/>
                <a:latin typeface="Impact" panose="020B0806030902050204"/>
                <a:ea typeface="+mn-ea"/>
                <a:cs typeface="+mn-cs"/>
              </a:rPr>
              <a:t>™ </a:t>
            </a:r>
            <a:r>
              <a:rPr lang="en-ZA" dirty="0">
                <a:solidFill>
                  <a:schemeClr val="bg1">
                    <a:lumMod val="50000"/>
                  </a:schemeClr>
                </a:solidFill>
              </a:rPr>
              <a:t>| </a:t>
            </a:r>
            <a:r>
              <a:rPr lang="en-ZA" sz="1600" dirty="0">
                <a:solidFill>
                  <a:schemeClr val="bg1">
                    <a:lumMod val="65000"/>
                  </a:schemeClr>
                </a:solidFill>
              </a:rPr>
              <a:t>SME </a:t>
            </a:r>
            <a:r>
              <a:rPr lang="en-ZA" sz="1600" dirty="0" err="1">
                <a:solidFill>
                  <a:schemeClr val="bg1">
                    <a:lumMod val="65000"/>
                  </a:schemeClr>
                </a:solidFill>
              </a:rPr>
              <a:t>ComplianceSuite</a:t>
            </a:r>
            <a:endParaRPr kumimoji="0" lang="en-ZA" sz="1800" i="0" u="none" strike="noStrike" kern="1200" cap="none" spc="0" normalizeH="0" baseline="30000" noProof="0" dirty="0">
              <a:ln>
                <a:noFill/>
              </a:ln>
              <a:solidFill>
                <a:schemeClr val="bg1">
                  <a:lumMod val="65000"/>
                </a:schemeClr>
              </a:solidFill>
              <a:effectLst/>
              <a:uLnTx/>
              <a:uFillTx/>
              <a:latin typeface="Impact" panose="020B0806030902050204"/>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ZA" sz="1400" b="0" i="0" u="none" strike="noStrike" kern="1200" cap="none" spc="0" normalizeH="0" baseline="0" noProof="0" dirty="0">
                <a:ln>
                  <a:noFill/>
                </a:ln>
                <a:solidFill>
                  <a:srgbClr val="C8C8C8">
                    <a:lumMod val="75000"/>
                  </a:srgbClr>
                </a:solidFill>
                <a:effectLst/>
                <a:uLnTx/>
                <a:uFillTx/>
                <a:latin typeface="Arial Narrow" panose="020B0606020202030204" pitchFamily="34" charset="0"/>
                <a:ea typeface="+mn-ea"/>
                <a:cs typeface="+mn-cs"/>
                <a:hlinkClick r:id="rId6"/>
              </a:rPr>
              <a:t>www.smbsecure.co.za</a:t>
            </a:r>
            <a:endParaRPr lang="en-ZA" sz="1400" dirty="0">
              <a:solidFill>
                <a:srgbClr val="C8C8C8">
                  <a:lumMod val="75000"/>
                </a:srgbClr>
              </a:solidFill>
              <a:latin typeface="Arial Narrow" panose="020B0606020202030204" pitchFamily="34"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ZA" sz="1400" b="0" i="0" u="none" strike="noStrike" kern="1200" cap="none" spc="0" normalizeH="0" baseline="0" noProof="0" dirty="0">
                <a:ln>
                  <a:noFill/>
                </a:ln>
                <a:solidFill>
                  <a:srgbClr val="C8C8C8">
                    <a:lumMod val="75000"/>
                  </a:srgbClr>
                </a:solidFill>
                <a:effectLst/>
                <a:uLnTx/>
                <a:uFillTx/>
                <a:latin typeface="Arial Narrow" panose="020B0606020202030204" pitchFamily="34" charset="0"/>
                <a:ea typeface="+mn-ea"/>
                <a:cs typeface="+mn-cs"/>
              </a:rPr>
              <a:t>www.compliancesuite.co.za</a:t>
            </a:r>
            <a:endParaRPr kumimoji="0" lang="en-ZA" sz="1800" b="0" i="0" u="none" strike="noStrike" kern="1200" cap="none" spc="0" normalizeH="0" baseline="0" noProof="0" dirty="0">
              <a:ln>
                <a:noFill/>
              </a:ln>
              <a:solidFill>
                <a:srgbClr val="C8C8C8">
                  <a:lumMod val="75000"/>
                </a:srgbClr>
              </a:solidFill>
              <a:effectLst/>
              <a:uLnTx/>
              <a:uFillTx/>
              <a:latin typeface="Arial Narrow" panose="020B0606020202030204" pitchFamily="34" charset="0"/>
              <a:ea typeface="+mn-ea"/>
              <a:cs typeface="+mn-cs"/>
            </a:endParaRPr>
          </a:p>
        </p:txBody>
      </p:sp>
    </p:spTree>
    <p:extLst>
      <p:ext uri="{BB962C8B-B14F-4D97-AF65-F5344CB8AC3E}">
        <p14:creationId xmlns:p14="http://schemas.microsoft.com/office/powerpoint/2010/main" val="16376781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A09BE1-7E29-F40A-0F69-5A0E02E5ED6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12CE792-53BE-801D-316B-23C085430F2E}"/>
              </a:ext>
            </a:extLst>
          </p:cNvPr>
          <p:cNvSpPr>
            <a:spLocks noGrp="1"/>
          </p:cNvSpPr>
          <p:nvPr>
            <p:ph type="title"/>
          </p:nvPr>
        </p:nvSpPr>
        <p:spPr>
          <a:xfrm>
            <a:off x="182582" y="2923493"/>
            <a:ext cx="6172200" cy="483410"/>
          </a:xfrm>
        </p:spPr>
        <p:txBody>
          <a:bodyPr>
            <a:normAutofit/>
          </a:bodyPr>
          <a:lstStyle/>
          <a:p>
            <a:r>
              <a:rPr lang="en-ZA" sz="1575" noProof="0" dirty="0"/>
              <a:t>Package Details:</a:t>
            </a:r>
          </a:p>
        </p:txBody>
      </p:sp>
      <p:graphicFrame>
        <p:nvGraphicFramePr>
          <p:cNvPr id="4" name="Table 4">
            <a:extLst>
              <a:ext uri="{FF2B5EF4-FFF2-40B4-BE49-F238E27FC236}">
                <a16:creationId xmlns:a16="http://schemas.microsoft.com/office/drawing/2014/main" id="{014173DE-6053-F824-E4F3-68045334CC88}"/>
              </a:ext>
            </a:extLst>
          </p:cNvPr>
          <p:cNvGraphicFramePr>
            <a:graphicFrameLocks noGrp="1"/>
          </p:cNvGraphicFramePr>
          <p:nvPr>
            <p:ph idx="1"/>
            <p:extLst>
              <p:ext uri="{D42A27DB-BD31-4B8C-83A1-F6EECF244321}">
                <p14:modId xmlns:p14="http://schemas.microsoft.com/office/powerpoint/2010/main" val="1356895362"/>
              </p:ext>
            </p:extLst>
          </p:nvPr>
        </p:nvGraphicFramePr>
        <p:xfrm>
          <a:off x="62221" y="4361153"/>
          <a:ext cx="6438949" cy="4751219"/>
        </p:xfrm>
        <a:graphic>
          <a:graphicData uri="http://schemas.openxmlformats.org/drawingml/2006/table">
            <a:tbl>
              <a:tblPr firstRow="1" bandRow="1">
                <a:tableStyleId>{5C22544A-7EE6-4342-B048-85BDC9FD1C3A}</a:tableStyleId>
              </a:tblPr>
              <a:tblGrid>
                <a:gridCol w="4828083">
                  <a:extLst>
                    <a:ext uri="{9D8B030D-6E8A-4147-A177-3AD203B41FA5}">
                      <a16:colId xmlns:a16="http://schemas.microsoft.com/office/drawing/2014/main" val="3917816691"/>
                    </a:ext>
                  </a:extLst>
                </a:gridCol>
                <a:gridCol w="1610866">
                  <a:extLst>
                    <a:ext uri="{9D8B030D-6E8A-4147-A177-3AD203B41FA5}">
                      <a16:colId xmlns:a16="http://schemas.microsoft.com/office/drawing/2014/main" val="423551376"/>
                    </a:ext>
                  </a:extLst>
                </a:gridCol>
              </a:tblGrid>
              <a:tr h="452111">
                <a:tc>
                  <a:txBody>
                    <a:bodyPr/>
                    <a:lstStyle/>
                    <a:p>
                      <a:pPr algn="ctr"/>
                      <a:endParaRPr lang="en-ZA" sz="1800" noProof="0" dirty="0"/>
                    </a:p>
                  </a:txBody>
                  <a:tcPr marL="51435" marR="51435" marT="25718" marB="25718" anchor="ctr">
                    <a:solidFill>
                      <a:schemeClr val="tx1"/>
                    </a:solidFill>
                  </a:tcPr>
                </a:tc>
                <a:tc>
                  <a:txBody>
                    <a:bodyPr/>
                    <a:lstStyle/>
                    <a:p>
                      <a:pPr algn="ctr"/>
                      <a:r>
                        <a:rPr lang="en-ZA" sz="1600" b="0" noProof="0" dirty="0" err="1">
                          <a:solidFill>
                            <a:srgbClr val="FF0000"/>
                          </a:solidFill>
                        </a:rPr>
                        <a:t>ComplianceSuite</a:t>
                      </a:r>
                      <a:endParaRPr lang="en-ZA" sz="1600" b="0" noProof="0" dirty="0">
                        <a:solidFill>
                          <a:srgbClr val="FF0000"/>
                        </a:solidFill>
                      </a:endParaRPr>
                    </a:p>
                  </a:txBody>
                  <a:tcPr marL="51435" marR="51435" marT="25718" marB="25718" anchor="ctr">
                    <a:solidFill>
                      <a:schemeClr val="tx1"/>
                    </a:solidFill>
                  </a:tcPr>
                </a:tc>
                <a:extLst>
                  <a:ext uri="{0D108BD9-81ED-4DB2-BD59-A6C34878D82A}">
                    <a16:rowId xmlns:a16="http://schemas.microsoft.com/office/drawing/2014/main" val="3697594919"/>
                  </a:ext>
                </a:extLst>
              </a:tr>
              <a:tr h="358259">
                <a:tc>
                  <a:txBody>
                    <a:bodyPr/>
                    <a:lstStyle/>
                    <a:p>
                      <a:r>
                        <a:rPr lang="en-ZA" sz="1400" b="1" noProof="0" dirty="0">
                          <a:solidFill>
                            <a:schemeClr val="bg1"/>
                          </a:solidFill>
                          <a:latin typeface="Arial Narrow" panose="020B0606020202030204" pitchFamily="34" charset="0"/>
                        </a:rPr>
                        <a:t>Full Device Encryption</a:t>
                      </a:r>
                    </a:p>
                  </a:txBody>
                  <a:tcPr marL="51435" marR="51435" marT="25718" marB="25718" anchor="ctr">
                    <a:solidFill>
                      <a:schemeClr val="tx1"/>
                    </a:solidFill>
                  </a:tcPr>
                </a:tc>
                <a:tc>
                  <a:txBody>
                    <a:bodyPr/>
                    <a:lstStyle/>
                    <a:p>
                      <a:pPr marL="285750" indent="-285750" algn="ctr">
                        <a:buClr>
                          <a:srgbClr val="00B050"/>
                        </a:buClr>
                        <a:buFont typeface="Wingdings" panose="05000000000000000000" pitchFamily="2" charset="2"/>
                        <a:buChar char="ü"/>
                      </a:pPr>
                      <a:r>
                        <a:rPr lang="en-ZA" sz="2000" b="1" noProof="0" dirty="0"/>
                        <a:t> </a:t>
                      </a:r>
                    </a:p>
                  </a:txBody>
                  <a:tcPr marL="51435" marR="51435" marT="25718" marB="25718" anchor="ctr">
                    <a:solidFill>
                      <a:schemeClr val="bg1">
                        <a:lumMod val="75000"/>
                      </a:schemeClr>
                    </a:solidFill>
                  </a:tcPr>
                </a:tc>
                <a:extLst>
                  <a:ext uri="{0D108BD9-81ED-4DB2-BD59-A6C34878D82A}">
                    <a16:rowId xmlns:a16="http://schemas.microsoft.com/office/drawing/2014/main" val="1306138346"/>
                  </a:ext>
                </a:extLst>
              </a:tr>
              <a:tr h="358259">
                <a:tc>
                  <a:txBody>
                    <a:bodyPr/>
                    <a:lstStyle/>
                    <a:p>
                      <a:r>
                        <a:rPr lang="en-ZA" sz="1400" b="1" noProof="0" dirty="0">
                          <a:solidFill>
                            <a:schemeClr val="bg1"/>
                          </a:solidFill>
                          <a:latin typeface="Arial Narrow" panose="020B0606020202030204" pitchFamily="34" charset="0"/>
                        </a:rPr>
                        <a:t>Remote Lock / Kill / Locate</a:t>
                      </a:r>
                    </a:p>
                  </a:txBody>
                  <a:tcPr marL="51435" marR="51435" marT="25718" marB="25718" anchor="ctr">
                    <a:solidFill>
                      <a:schemeClr val="tx1"/>
                    </a:solidFill>
                  </a:tcPr>
                </a:tc>
                <a:tc>
                  <a:txBody>
                    <a:bodyPr/>
                    <a:lstStyle/>
                    <a:p>
                      <a:pPr marL="285750" indent="-285750" algn="ctr">
                        <a:buClr>
                          <a:srgbClr val="00B050"/>
                        </a:buClr>
                        <a:buFont typeface="Wingdings" panose="05000000000000000000" pitchFamily="2" charset="2"/>
                        <a:buChar char="ü"/>
                      </a:pPr>
                      <a:r>
                        <a:rPr lang="en-ZA" sz="2000" b="1" noProof="0" dirty="0"/>
                        <a:t> </a:t>
                      </a:r>
                    </a:p>
                  </a:txBody>
                  <a:tcPr marL="51435" marR="51435" marT="25718" marB="25718" anchor="ctr">
                    <a:solidFill>
                      <a:schemeClr val="bg2">
                        <a:lumMod val="20000"/>
                        <a:lumOff val="80000"/>
                      </a:schemeClr>
                    </a:solidFill>
                  </a:tcPr>
                </a:tc>
                <a:extLst>
                  <a:ext uri="{0D108BD9-81ED-4DB2-BD59-A6C34878D82A}">
                    <a16:rowId xmlns:a16="http://schemas.microsoft.com/office/drawing/2014/main" val="128596676"/>
                  </a:ext>
                </a:extLst>
              </a:tr>
              <a:tr h="358259">
                <a:tc>
                  <a:txBody>
                    <a:bodyPr/>
                    <a:lstStyle/>
                    <a:p>
                      <a:r>
                        <a:rPr lang="en-ZA" sz="1400" b="1" noProof="0" dirty="0" err="1">
                          <a:solidFill>
                            <a:schemeClr val="bg1"/>
                          </a:solidFill>
                          <a:latin typeface="Arial Narrow" panose="020B0606020202030204" pitchFamily="34" charset="0"/>
                        </a:rPr>
                        <a:t>RiskResponders</a:t>
                      </a:r>
                      <a:r>
                        <a:rPr lang="en-ZA" sz="1400" b="1" baseline="30000" noProof="0" dirty="0">
                          <a:solidFill>
                            <a:schemeClr val="bg1"/>
                          </a:solidFill>
                          <a:latin typeface="Arial Narrow" panose="020B0606020202030204" pitchFamily="34" charset="0"/>
                        </a:rPr>
                        <a:t>®  </a:t>
                      </a:r>
                      <a:r>
                        <a:rPr lang="en-ZA" sz="1400" b="1" noProof="0" dirty="0">
                          <a:solidFill>
                            <a:schemeClr val="bg1"/>
                          </a:solidFill>
                          <a:latin typeface="Arial Narrow" panose="020B0606020202030204" pitchFamily="34" charset="0"/>
                        </a:rPr>
                        <a:t>for Automatic &amp; Off-Network Protections </a:t>
                      </a:r>
                      <a:r>
                        <a:rPr lang="en-ZA" sz="1400" b="1" noProof="0" dirty="0">
                          <a:solidFill>
                            <a:srgbClr val="FF0000"/>
                          </a:solidFill>
                          <a:latin typeface="Arial Narrow" panose="020B0606020202030204" pitchFamily="34" charset="0"/>
                        </a:rPr>
                        <a:t>+</a:t>
                      </a:r>
                      <a:r>
                        <a:rPr lang="en-ZA" sz="1400" b="1" noProof="0" dirty="0">
                          <a:solidFill>
                            <a:schemeClr val="bg1"/>
                          </a:solidFill>
                          <a:latin typeface="Arial Narrow" panose="020B0606020202030204" pitchFamily="34" charset="0"/>
                        </a:rPr>
                        <a:t> MFA</a:t>
                      </a:r>
                      <a:endParaRPr lang="en-ZA" sz="1400" b="1" baseline="30000" noProof="0" dirty="0">
                        <a:solidFill>
                          <a:schemeClr val="bg1"/>
                        </a:solidFill>
                        <a:latin typeface="Arial Narrow" panose="020B0606020202030204" pitchFamily="34" charset="0"/>
                      </a:endParaRPr>
                    </a:p>
                  </a:txBody>
                  <a:tcPr marL="51435" marR="51435" marT="25718" marB="25718" anchor="ctr">
                    <a:solidFill>
                      <a:schemeClr val="tx1"/>
                    </a:solidFill>
                  </a:tcPr>
                </a:tc>
                <a:tc>
                  <a:txBody>
                    <a:bodyPr/>
                    <a:lstStyle/>
                    <a:p>
                      <a:pPr marL="285750" indent="-285750" algn="ctr">
                        <a:buClr>
                          <a:srgbClr val="00B050"/>
                        </a:buClr>
                        <a:buFont typeface="Wingdings" panose="05000000000000000000" pitchFamily="2" charset="2"/>
                        <a:buChar char="ü"/>
                      </a:pPr>
                      <a:r>
                        <a:rPr lang="en-ZA" sz="2000" b="1" noProof="0" dirty="0"/>
                        <a:t> </a:t>
                      </a:r>
                    </a:p>
                  </a:txBody>
                  <a:tcPr marL="51435" marR="51435" marT="25718" marB="25718" anchor="ctr">
                    <a:solidFill>
                      <a:schemeClr val="bg1">
                        <a:lumMod val="75000"/>
                      </a:schemeClr>
                    </a:solidFill>
                  </a:tcPr>
                </a:tc>
                <a:extLst>
                  <a:ext uri="{0D108BD9-81ED-4DB2-BD59-A6C34878D82A}">
                    <a16:rowId xmlns:a16="http://schemas.microsoft.com/office/drawing/2014/main" val="1576868487"/>
                  </a:ext>
                </a:extLst>
              </a:tr>
              <a:tr h="358259">
                <a:tc>
                  <a:txBody>
                    <a:bodyPr/>
                    <a:lstStyle/>
                    <a:p>
                      <a:r>
                        <a:rPr lang="en-ZA" sz="1400" b="1" noProof="0" dirty="0">
                          <a:solidFill>
                            <a:schemeClr val="bg1"/>
                          </a:solidFill>
                          <a:latin typeface="Arial Narrow" panose="020B0606020202030204" pitchFamily="34" charset="0"/>
                        </a:rPr>
                        <a:t>Access Controls, USB Port Blocking &amp; M365/Google MFA Analysis</a:t>
                      </a:r>
                    </a:p>
                  </a:txBody>
                  <a:tcPr marL="51435" marR="51435" marT="25718" marB="25718" anchor="ctr">
                    <a:solidFill>
                      <a:schemeClr val="tx1"/>
                    </a:solidFill>
                  </a:tcPr>
                </a:tc>
                <a:tc>
                  <a:txBody>
                    <a:bodyPr/>
                    <a:lstStyle/>
                    <a:p>
                      <a:pPr marL="285750" indent="-285750" algn="ctr">
                        <a:buClr>
                          <a:srgbClr val="00B050"/>
                        </a:buClr>
                        <a:buFont typeface="Wingdings" panose="05000000000000000000" pitchFamily="2" charset="2"/>
                        <a:buChar char="ü"/>
                      </a:pPr>
                      <a:r>
                        <a:rPr lang="en-ZA" sz="2000" b="1" noProof="0" dirty="0"/>
                        <a:t> </a:t>
                      </a:r>
                    </a:p>
                  </a:txBody>
                  <a:tcPr marL="51435" marR="51435" marT="25718" marB="25718" anchor="ctr">
                    <a:solidFill>
                      <a:schemeClr val="bg2">
                        <a:lumMod val="20000"/>
                        <a:lumOff val="80000"/>
                      </a:schemeClr>
                    </a:solidFill>
                  </a:tcPr>
                </a:tc>
                <a:extLst>
                  <a:ext uri="{0D108BD9-81ED-4DB2-BD59-A6C34878D82A}">
                    <a16:rowId xmlns:a16="http://schemas.microsoft.com/office/drawing/2014/main" val="707647196"/>
                  </a:ext>
                </a:extLst>
              </a:tr>
              <a:tr h="358259">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ZA" sz="1400" b="1" noProof="0" dirty="0">
                          <a:solidFill>
                            <a:srgbClr val="FF0000"/>
                          </a:solidFill>
                          <a:latin typeface="Arial Narrow" panose="020B0606020202030204" pitchFamily="34" charset="0"/>
                        </a:rPr>
                        <a:t>*</a:t>
                      </a:r>
                      <a:r>
                        <a:rPr lang="en-ZA" sz="1400" b="1" noProof="0" dirty="0">
                          <a:solidFill>
                            <a:schemeClr val="bg1"/>
                          </a:solidFill>
                          <a:latin typeface="Arial Narrow" panose="020B0606020202030204" pitchFamily="34" charset="0"/>
                        </a:rPr>
                        <a:t>Secure </a:t>
                      </a:r>
                      <a:r>
                        <a:rPr lang="en-ZA" sz="1400" b="1" noProof="0" dirty="0">
                          <a:solidFill>
                            <a:srgbClr val="FF0000"/>
                          </a:solidFill>
                          <a:latin typeface="Arial Narrow" panose="020B0606020202030204" pitchFamily="34" charset="0"/>
                        </a:rPr>
                        <a:t>PDF </a:t>
                      </a:r>
                      <a:r>
                        <a:rPr lang="en-ZA" sz="1400" b="1" noProof="0" dirty="0">
                          <a:solidFill>
                            <a:schemeClr val="bg1"/>
                          </a:solidFill>
                          <a:latin typeface="Arial Narrow" panose="020B0606020202030204" pitchFamily="34" charset="0"/>
                        </a:rPr>
                        <a:t>Email Encryption + Check</a:t>
                      </a:r>
                      <a:r>
                        <a:rPr lang="en-ZA" sz="1400" b="1" noProof="0" dirty="0">
                          <a:solidFill>
                            <a:srgbClr val="FF0000"/>
                          </a:solidFill>
                          <a:latin typeface="Arial Narrow" panose="020B0606020202030204" pitchFamily="34" charset="0"/>
                        </a:rPr>
                        <a:t>4</a:t>
                      </a:r>
                      <a:r>
                        <a:rPr lang="en-ZA" sz="1400" b="1" noProof="0" dirty="0">
                          <a:solidFill>
                            <a:schemeClr val="bg1"/>
                          </a:solidFill>
                          <a:latin typeface="Arial Narrow" panose="020B0606020202030204" pitchFamily="34" charset="0"/>
                        </a:rPr>
                        <a:t>Phish</a:t>
                      </a:r>
                      <a:r>
                        <a:rPr lang="en-ZA" sz="1400" b="0" baseline="30000" noProof="0" dirty="0">
                          <a:solidFill>
                            <a:schemeClr val="bg1"/>
                          </a:solidFill>
                          <a:latin typeface="Arial Narrow" panose="020B0606020202030204" pitchFamily="34" charset="0"/>
                        </a:rPr>
                        <a:t>™</a:t>
                      </a:r>
                      <a:r>
                        <a:rPr lang="en-ZA" sz="1400" b="0" noProof="0" dirty="0">
                          <a:solidFill>
                            <a:schemeClr val="bg1"/>
                          </a:solidFill>
                          <a:latin typeface="Arial Narrow" panose="020B0606020202030204" pitchFamily="34" charset="0"/>
                        </a:rPr>
                        <a:t> </a:t>
                      </a:r>
                    </a:p>
                  </a:txBody>
                  <a:tcPr marL="51435" marR="51435" marT="25718" marB="25718" anchor="ctr">
                    <a:solidFill>
                      <a:schemeClr val="tx1"/>
                    </a:solidFill>
                  </a:tcPr>
                </a:tc>
                <a:tc>
                  <a:txBody>
                    <a:bodyPr/>
                    <a:lstStyle/>
                    <a:p>
                      <a:pPr marL="285750" indent="-285750" algn="ctr">
                        <a:buClr>
                          <a:srgbClr val="00B050"/>
                        </a:buClr>
                        <a:buFont typeface="Wingdings" panose="05000000000000000000" pitchFamily="2" charset="2"/>
                        <a:buChar char="ü"/>
                      </a:pPr>
                      <a:r>
                        <a:rPr lang="en-ZA" sz="2000" b="1" noProof="0" dirty="0"/>
                        <a:t> </a:t>
                      </a:r>
                    </a:p>
                  </a:txBody>
                  <a:tcPr marL="51435" marR="51435" marT="25718" marB="25718" anchor="ctr">
                    <a:solidFill>
                      <a:schemeClr val="bg1">
                        <a:lumMod val="75000"/>
                      </a:schemeClr>
                    </a:solidFill>
                  </a:tcPr>
                </a:tc>
                <a:extLst>
                  <a:ext uri="{0D108BD9-81ED-4DB2-BD59-A6C34878D82A}">
                    <a16:rowId xmlns:a16="http://schemas.microsoft.com/office/drawing/2014/main" val="3392910652"/>
                  </a:ext>
                </a:extLst>
              </a:tr>
              <a:tr h="358259">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ZA" sz="1400" b="1" noProof="0">
                          <a:solidFill>
                            <a:schemeClr val="bg1"/>
                          </a:solidFill>
                          <a:latin typeface="Arial Narrow" panose="020B0606020202030204" pitchFamily="34" charset="0"/>
                        </a:rPr>
                        <a:t>SendGuard365 </a:t>
                      </a:r>
                      <a:r>
                        <a:rPr lang="en-ZA" sz="1400" b="1" noProof="0" dirty="0">
                          <a:solidFill>
                            <a:schemeClr val="bg1"/>
                          </a:solidFill>
                          <a:latin typeface="Arial Narrow" panose="020B0606020202030204" pitchFamily="34" charset="0"/>
                        </a:rPr>
                        <a:t>Lite for Users to confirm recipients when emailing</a:t>
                      </a:r>
                    </a:p>
                  </a:txBody>
                  <a:tcPr marL="51435" marR="51435" marT="25718" marB="25718" anchor="ctr">
                    <a:solidFill>
                      <a:schemeClr val="tx1"/>
                    </a:solidFill>
                  </a:tcPr>
                </a:tc>
                <a:tc>
                  <a:txBody>
                    <a:bodyPr/>
                    <a:lstStyle/>
                    <a:p>
                      <a:pPr marL="285750" indent="-285750" algn="ctr">
                        <a:buClr>
                          <a:srgbClr val="00B050"/>
                        </a:buClr>
                        <a:buFont typeface="Wingdings" panose="05000000000000000000" pitchFamily="2" charset="2"/>
                        <a:buChar char="ü"/>
                      </a:pPr>
                      <a:r>
                        <a:rPr lang="en-ZA" sz="2000" b="1" noProof="0" dirty="0"/>
                        <a:t> </a:t>
                      </a:r>
                    </a:p>
                  </a:txBody>
                  <a:tcPr marL="51435" marR="51435" marT="25718" marB="25718" anchor="ctr">
                    <a:solidFill>
                      <a:schemeClr val="bg2">
                        <a:lumMod val="20000"/>
                        <a:lumOff val="80000"/>
                      </a:schemeClr>
                    </a:solidFill>
                  </a:tcPr>
                </a:tc>
                <a:extLst>
                  <a:ext uri="{0D108BD9-81ED-4DB2-BD59-A6C34878D82A}">
                    <a16:rowId xmlns:a16="http://schemas.microsoft.com/office/drawing/2014/main" val="2784257796"/>
                  </a:ext>
                </a:extLst>
              </a:tr>
              <a:tr h="358259">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ZA" sz="1400" b="1" noProof="0" dirty="0">
                          <a:solidFill>
                            <a:schemeClr val="bg1"/>
                          </a:solidFill>
                          <a:latin typeface="Arial Narrow" panose="020B0606020202030204" pitchFamily="34" charset="0"/>
                        </a:rPr>
                        <a:t>Cybersecurity Awareness Training </a:t>
                      </a:r>
                      <a:r>
                        <a:rPr lang="en-ZA" sz="1400" b="1" noProof="0" dirty="0">
                          <a:solidFill>
                            <a:srgbClr val="FF0000"/>
                          </a:solidFill>
                          <a:latin typeface="Arial Narrow" panose="020B0606020202030204" pitchFamily="34" charset="0"/>
                        </a:rPr>
                        <a:t>+</a:t>
                      </a:r>
                      <a:r>
                        <a:rPr lang="en-ZA" sz="1400" b="1" noProof="0" dirty="0">
                          <a:solidFill>
                            <a:schemeClr val="bg1"/>
                          </a:solidFill>
                          <a:latin typeface="Arial Narrow" panose="020B0606020202030204" pitchFamily="34" charset="0"/>
                        </a:rPr>
                        <a:t> Dark Web Monitoring</a:t>
                      </a:r>
                    </a:p>
                  </a:txBody>
                  <a:tcPr marL="51435" marR="51435" marT="25718" marB="25718" anchor="ctr">
                    <a:solidFill>
                      <a:schemeClr val="tx1"/>
                    </a:solidFill>
                  </a:tcPr>
                </a:tc>
                <a:tc>
                  <a:txBody>
                    <a:bodyPr/>
                    <a:lstStyle/>
                    <a:p>
                      <a:pPr marL="285750" indent="-285750" algn="ctr">
                        <a:buClr>
                          <a:srgbClr val="00B050"/>
                        </a:buClr>
                        <a:buFont typeface="Wingdings" panose="05000000000000000000" pitchFamily="2" charset="2"/>
                        <a:buChar char="ü"/>
                      </a:pPr>
                      <a:r>
                        <a:rPr lang="en-ZA" sz="2000" b="1" noProof="0" dirty="0"/>
                        <a:t> </a:t>
                      </a:r>
                    </a:p>
                  </a:txBody>
                  <a:tcPr marL="51435" marR="51435" marT="25718" marB="25718" anchor="ctr">
                    <a:solidFill>
                      <a:schemeClr val="bg1">
                        <a:lumMod val="75000"/>
                      </a:schemeClr>
                    </a:solidFill>
                  </a:tcPr>
                </a:tc>
                <a:extLst>
                  <a:ext uri="{0D108BD9-81ED-4DB2-BD59-A6C34878D82A}">
                    <a16:rowId xmlns:a16="http://schemas.microsoft.com/office/drawing/2014/main" val="1176546583"/>
                  </a:ext>
                </a:extLst>
              </a:tr>
              <a:tr h="358259">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ZA" sz="1400" b="1" noProof="0" dirty="0">
                          <a:solidFill>
                            <a:schemeClr val="bg1"/>
                          </a:solidFill>
                          <a:latin typeface="Arial Narrow" panose="020B0606020202030204" pitchFamily="34" charset="0"/>
                        </a:rPr>
                        <a:t>Vulnerability Assessments &amp; Attack Surface Monitoring </a:t>
                      </a:r>
                    </a:p>
                  </a:txBody>
                  <a:tcPr marL="51435" marR="51435" marT="25718" marB="25718" anchor="ctr">
                    <a:solidFill>
                      <a:schemeClr val="tx1"/>
                    </a:solidFill>
                  </a:tcPr>
                </a:tc>
                <a:tc>
                  <a:txBody>
                    <a:bodyPr/>
                    <a:lstStyle/>
                    <a:p>
                      <a:pPr marL="285750" indent="-285750" algn="ctr">
                        <a:buClr>
                          <a:srgbClr val="00B050"/>
                        </a:buClr>
                        <a:buFont typeface="Wingdings" panose="05000000000000000000" pitchFamily="2" charset="2"/>
                        <a:buChar char="ü"/>
                      </a:pPr>
                      <a:r>
                        <a:rPr lang="en-ZA" sz="2000" b="1" noProof="0" dirty="0"/>
                        <a:t> </a:t>
                      </a:r>
                    </a:p>
                  </a:txBody>
                  <a:tcPr marL="51435" marR="51435" marT="25718" marB="25718" anchor="ctr">
                    <a:solidFill>
                      <a:schemeClr val="bg2">
                        <a:lumMod val="20000"/>
                        <a:lumOff val="80000"/>
                      </a:schemeClr>
                    </a:solidFill>
                  </a:tcPr>
                </a:tc>
                <a:extLst>
                  <a:ext uri="{0D108BD9-81ED-4DB2-BD59-A6C34878D82A}">
                    <a16:rowId xmlns:a16="http://schemas.microsoft.com/office/drawing/2014/main" val="4107963988"/>
                  </a:ext>
                </a:extLst>
              </a:tr>
              <a:tr h="358259">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ZA" sz="1400" b="1" noProof="0" dirty="0">
                          <a:solidFill>
                            <a:schemeClr val="bg1"/>
                          </a:solidFill>
                          <a:latin typeface="Arial Narrow" panose="020B0606020202030204" pitchFamily="34" charset="0"/>
                        </a:rPr>
                        <a:t>Data Protection </a:t>
                      </a:r>
                      <a:r>
                        <a:rPr lang="en-ZA" sz="1400" b="1" noProof="0">
                          <a:solidFill>
                            <a:schemeClr val="bg1"/>
                          </a:solidFill>
                          <a:latin typeface="Arial Narrow" panose="020B0606020202030204" pitchFamily="34" charset="0"/>
                        </a:rPr>
                        <a:t>Compliance Toolkit </a:t>
                      </a:r>
                      <a:r>
                        <a:rPr lang="en-ZA" sz="1400" b="1" noProof="0" dirty="0">
                          <a:solidFill>
                            <a:srgbClr val="FF0000"/>
                          </a:solidFill>
                          <a:latin typeface="Arial Narrow" panose="020B0606020202030204" pitchFamily="34" charset="0"/>
                        </a:rPr>
                        <a:t>+</a:t>
                      </a:r>
                      <a:r>
                        <a:rPr lang="en-ZA" sz="1400" b="1" noProof="0" dirty="0">
                          <a:solidFill>
                            <a:schemeClr val="bg1"/>
                          </a:solidFill>
                          <a:latin typeface="Arial Narrow" panose="020B0606020202030204" pitchFamily="34" charset="0"/>
                        </a:rPr>
                        <a:t> </a:t>
                      </a:r>
                      <a:r>
                        <a:rPr lang="en-ZA" sz="1400" b="1" noProof="0" dirty="0" err="1">
                          <a:solidFill>
                            <a:schemeClr val="bg1"/>
                          </a:solidFill>
                          <a:latin typeface="Arial Narrow" panose="020B0606020202030204" pitchFamily="34" charset="0"/>
                        </a:rPr>
                        <a:t>ComplianceKate</a:t>
                      </a:r>
                      <a:r>
                        <a:rPr lang="en-ZA" sz="1400" b="1" baseline="30000" noProof="0" dirty="0">
                          <a:solidFill>
                            <a:schemeClr val="bg1"/>
                          </a:solidFill>
                          <a:latin typeface="Arial Narrow" panose="020B0606020202030204" pitchFamily="34" charset="0"/>
                        </a:rPr>
                        <a:t>® </a:t>
                      </a:r>
                      <a:r>
                        <a:rPr lang="en-ZA" sz="1400" b="1" noProof="0" dirty="0">
                          <a:solidFill>
                            <a:schemeClr val="bg1"/>
                          </a:solidFill>
                          <a:latin typeface="Arial Narrow" panose="020B0606020202030204" pitchFamily="34" charset="0"/>
                        </a:rPr>
                        <a:t>AI Assistant</a:t>
                      </a:r>
                      <a:endParaRPr lang="en-ZA" sz="1400" b="1" baseline="30000" noProof="0" dirty="0">
                        <a:solidFill>
                          <a:schemeClr val="bg1"/>
                        </a:solidFill>
                        <a:latin typeface="Arial Narrow" panose="020B0606020202030204" pitchFamily="34" charset="0"/>
                      </a:endParaRPr>
                    </a:p>
                  </a:txBody>
                  <a:tcPr marL="51435" marR="51435" marT="25718" marB="25718" anchor="ctr">
                    <a:solidFill>
                      <a:schemeClr val="tx1"/>
                    </a:solidFill>
                  </a:tcPr>
                </a:tc>
                <a:tc>
                  <a:txBody>
                    <a:bodyPr/>
                    <a:lstStyle/>
                    <a:p>
                      <a:pPr marL="285750" indent="-285750" algn="ctr">
                        <a:buClr>
                          <a:srgbClr val="00B050"/>
                        </a:buClr>
                        <a:buFont typeface="Wingdings" panose="05000000000000000000" pitchFamily="2" charset="2"/>
                        <a:buChar char="ü"/>
                      </a:pPr>
                      <a:r>
                        <a:rPr lang="en-ZA" sz="2000" b="1" noProof="0" dirty="0"/>
                        <a:t> </a:t>
                      </a:r>
                    </a:p>
                  </a:txBody>
                  <a:tcPr marL="51435" marR="51435" marT="25718" marB="25718" anchor="ctr">
                    <a:solidFill>
                      <a:schemeClr val="bg1">
                        <a:lumMod val="75000"/>
                      </a:schemeClr>
                    </a:solidFill>
                  </a:tcPr>
                </a:tc>
                <a:extLst>
                  <a:ext uri="{0D108BD9-81ED-4DB2-BD59-A6C34878D82A}">
                    <a16:rowId xmlns:a16="http://schemas.microsoft.com/office/drawing/2014/main" val="71440961"/>
                  </a:ext>
                </a:extLst>
              </a:tr>
              <a:tr h="358259">
                <a:tc>
                  <a:txBody>
                    <a:bodyPr/>
                    <a:lstStyle/>
                    <a:p>
                      <a:r>
                        <a:rPr lang="en-ZA" sz="1400" b="1" noProof="0">
                          <a:solidFill>
                            <a:schemeClr val="bg1"/>
                          </a:solidFill>
                          <a:latin typeface="Arial Narrow" panose="020B0606020202030204" pitchFamily="34" charset="0"/>
                        </a:rPr>
                        <a:t>ComplianceEZ</a:t>
                      </a:r>
                      <a:r>
                        <a:rPr lang="en-ZA" sz="1400" b="1" baseline="30000" noProof="0">
                          <a:solidFill>
                            <a:schemeClr val="bg1"/>
                          </a:solidFill>
                          <a:latin typeface="Arial Narrow" panose="020B0606020202030204" pitchFamily="34" charset="0"/>
                        </a:rPr>
                        <a:t>®</a:t>
                      </a:r>
                      <a:r>
                        <a:rPr lang="en-ZA" sz="1400" b="1" noProof="0">
                          <a:solidFill>
                            <a:schemeClr val="bg1"/>
                          </a:solidFill>
                          <a:latin typeface="Arial Narrow" panose="020B0606020202030204" pitchFamily="34" charset="0"/>
                        </a:rPr>
                        <a:t> </a:t>
                      </a:r>
                      <a:r>
                        <a:rPr lang="en-ZA" sz="1400" b="1" noProof="0" dirty="0">
                          <a:solidFill>
                            <a:schemeClr val="bg1"/>
                          </a:solidFill>
                          <a:latin typeface="Arial Narrow" panose="020B0606020202030204" pitchFamily="34" charset="0"/>
                        </a:rPr>
                        <a:t>for NIST / CIS / ISO27001 CSF Assessment</a:t>
                      </a:r>
                      <a:endParaRPr lang="en-ZA" sz="1400" b="1" noProof="0" dirty="0">
                        <a:solidFill>
                          <a:srgbClr val="FF0000"/>
                        </a:solidFill>
                        <a:latin typeface="Arial Narrow" panose="020B0606020202030204" pitchFamily="34" charset="0"/>
                      </a:endParaRPr>
                    </a:p>
                  </a:txBody>
                  <a:tcPr marL="51435" marR="51435" marT="25718" marB="25718" anchor="ctr">
                    <a:solidFill>
                      <a:schemeClr val="tx1"/>
                    </a:solidFill>
                  </a:tcPr>
                </a:tc>
                <a:tc>
                  <a:txBody>
                    <a:bodyPr/>
                    <a:lstStyle/>
                    <a:p>
                      <a:pPr marL="285750" indent="-285750" algn="ctr">
                        <a:buClr>
                          <a:srgbClr val="00B050"/>
                        </a:buClr>
                        <a:buFont typeface="Wingdings" panose="05000000000000000000" pitchFamily="2" charset="2"/>
                        <a:buChar char="ü"/>
                      </a:pPr>
                      <a:r>
                        <a:rPr lang="en-ZA" sz="2000" b="1" noProof="0" dirty="0"/>
                        <a:t> </a:t>
                      </a:r>
                    </a:p>
                  </a:txBody>
                  <a:tcPr marL="51435" marR="51435" marT="25718" marB="25718" anchor="ctr">
                    <a:solidFill>
                      <a:schemeClr val="bg2">
                        <a:lumMod val="20000"/>
                        <a:lumOff val="80000"/>
                      </a:schemeClr>
                    </a:solidFill>
                  </a:tcPr>
                </a:tc>
                <a:extLst>
                  <a:ext uri="{0D108BD9-81ED-4DB2-BD59-A6C34878D82A}">
                    <a16:rowId xmlns:a16="http://schemas.microsoft.com/office/drawing/2014/main" val="30583990"/>
                  </a:ext>
                </a:extLst>
              </a:tr>
              <a:tr h="358259">
                <a:tc>
                  <a:txBody>
                    <a:bodyPr/>
                    <a:lstStyle/>
                    <a:p>
                      <a:r>
                        <a:rPr lang="en-ZA" sz="1400" b="1" noProof="0" dirty="0">
                          <a:solidFill>
                            <a:schemeClr val="bg1"/>
                          </a:solidFill>
                          <a:latin typeface="Arial Narrow" panose="020B0606020202030204" pitchFamily="34" charset="0"/>
                        </a:rPr>
                        <a:t>Managed DMARC &amp; MTA-STS for Email Security Compliance</a:t>
                      </a:r>
                      <a:endParaRPr lang="en-ZA" sz="1400" b="1" noProof="0" dirty="0">
                        <a:solidFill>
                          <a:srgbClr val="FF0000"/>
                        </a:solidFill>
                        <a:latin typeface="Arial Narrow" panose="020B0606020202030204" pitchFamily="34" charset="0"/>
                      </a:endParaRPr>
                    </a:p>
                  </a:txBody>
                  <a:tcPr marL="51435" marR="51435" marT="25718" marB="25718" anchor="ctr">
                    <a:solidFill>
                      <a:schemeClr val="tx1"/>
                    </a:solidFill>
                  </a:tcPr>
                </a:tc>
                <a:tc>
                  <a:txBody>
                    <a:bodyPr/>
                    <a:lstStyle/>
                    <a:p>
                      <a:pPr marL="285750" indent="-285750" algn="ctr">
                        <a:buClr>
                          <a:srgbClr val="00B050"/>
                        </a:buClr>
                        <a:buFont typeface="Wingdings" panose="05000000000000000000" pitchFamily="2" charset="2"/>
                        <a:buChar char="ü"/>
                      </a:pPr>
                      <a:r>
                        <a:rPr lang="en-ZA" sz="2000" b="1" noProof="0" dirty="0"/>
                        <a:t> </a:t>
                      </a:r>
                    </a:p>
                  </a:txBody>
                  <a:tcPr marL="51435" marR="51435" marT="25718" marB="25718" anchor="ctr">
                    <a:solidFill>
                      <a:schemeClr val="bg1">
                        <a:lumMod val="75000"/>
                      </a:schemeClr>
                    </a:solidFill>
                  </a:tcPr>
                </a:tc>
                <a:extLst>
                  <a:ext uri="{0D108BD9-81ED-4DB2-BD59-A6C34878D82A}">
                    <a16:rowId xmlns:a16="http://schemas.microsoft.com/office/drawing/2014/main" val="2571464071"/>
                  </a:ext>
                </a:extLst>
              </a:tr>
              <a:tr h="358259">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ZA" sz="1400" b="1" noProof="0" dirty="0">
                          <a:solidFill>
                            <a:srgbClr val="FF0000"/>
                          </a:solidFill>
                          <a:latin typeface="Arial Narrow" panose="020B0606020202030204" pitchFamily="34" charset="0"/>
                        </a:rPr>
                        <a:t>**</a:t>
                      </a:r>
                      <a:r>
                        <a:rPr lang="en-ZA" sz="1400" b="1" noProof="0" dirty="0">
                          <a:solidFill>
                            <a:schemeClr val="bg1"/>
                          </a:solidFill>
                          <a:latin typeface="Arial Narrow" panose="020B0606020202030204" pitchFamily="34" charset="0"/>
                        </a:rPr>
                        <a:t>R1M Cyber Warranty</a:t>
                      </a:r>
                    </a:p>
                  </a:txBody>
                  <a:tcPr marL="51435" marR="51435" marT="25718" marB="25718" anchor="ctr">
                    <a:solidFill>
                      <a:schemeClr val="tx1"/>
                    </a:solidFill>
                  </a:tcPr>
                </a:tc>
                <a:tc>
                  <a:txBody>
                    <a:bodyPr/>
                    <a:lstStyle/>
                    <a:p>
                      <a:pPr marL="285750" indent="-285750" algn="ctr">
                        <a:buClr>
                          <a:srgbClr val="00B050"/>
                        </a:buClr>
                        <a:buFont typeface="Wingdings" panose="05000000000000000000" pitchFamily="2" charset="2"/>
                        <a:buChar char="ü"/>
                      </a:pPr>
                      <a:r>
                        <a:rPr lang="en-ZA" sz="2000" b="1" noProof="0" dirty="0"/>
                        <a:t> </a:t>
                      </a:r>
                    </a:p>
                  </a:txBody>
                  <a:tcPr marL="51435" marR="51435" marT="25718" marB="25718" anchor="ctr">
                    <a:solidFill>
                      <a:schemeClr val="bg2">
                        <a:lumMod val="20000"/>
                        <a:lumOff val="80000"/>
                      </a:schemeClr>
                    </a:solidFill>
                  </a:tcPr>
                </a:tc>
                <a:extLst>
                  <a:ext uri="{0D108BD9-81ED-4DB2-BD59-A6C34878D82A}">
                    <a16:rowId xmlns:a16="http://schemas.microsoft.com/office/drawing/2014/main" val="1926943523"/>
                  </a:ext>
                </a:extLst>
              </a:tr>
            </a:tbl>
          </a:graphicData>
        </a:graphic>
      </p:graphicFrame>
      <p:grpSp>
        <p:nvGrpSpPr>
          <p:cNvPr id="3" name="Group 33">
            <a:extLst>
              <a:ext uri="{FF2B5EF4-FFF2-40B4-BE49-F238E27FC236}">
                <a16:creationId xmlns:a16="http://schemas.microsoft.com/office/drawing/2014/main" id="{54AE8212-D737-4BD4-6AB6-C34F402CF4A1}"/>
              </a:ext>
            </a:extLst>
          </p:cNvPr>
          <p:cNvGrpSpPr/>
          <p:nvPr/>
        </p:nvGrpSpPr>
        <p:grpSpPr>
          <a:xfrm>
            <a:off x="-702462" y="697991"/>
            <a:ext cx="3171711" cy="3406258"/>
            <a:chOff x="0" y="-131624"/>
            <a:chExt cx="4228949" cy="4337575"/>
          </a:xfrm>
        </p:grpSpPr>
        <p:grpSp>
          <p:nvGrpSpPr>
            <p:cNvPr id="6" name="Group 34">
              <a:extLst>
                <a:ext uri="{FF2B5EF4-FFF2-40B4-BE49-F238E27FC236}">
                  <a16:creationId xmlns:a16="http://schemas.microsoft.com/office/drawing/2014/main" id="{C7437981-24EE-7989-422D-95B32AFCAB09}"/>
                </a:ext>
              </a:extLst>
            </p:cNvPr>
            <p:cNvGrpSpPr/>
            <p:nvPr/>
          </p:nvGrpSpPr>
          <p:grpSpPr>
            <a:xfrm>
              <a:off x="0" y="-131624"/>
              <a:ext cx="4228949" cy="4337575"/>
              <a:chOff x="0" y="-45439"/>
              <a:chExt cx="1459910" cy="1497410"/>
            </a:xfrm>
          </p:grpSpPr>
          <p:sp>
            <p:nvSpPr>
              <p:cNvPr id="18" name="Freeform 35">
                <a:extLst>
                  <a:ext uri="{FF2B5EF4-FFF2-40B4-BE49-F238E27FC236}">
                    <a16:creationId xmlns:a16="http://schemas.microsoft.com/office/drawing/2014/main" id="{89A31B19-B80B-224B-0287-85CE49A71A32}"/>
                  </a:ext>
                </a:extLst>
              </p:cNvPr>
              <p:cNvSpPr/>
              <p:nvPr/>
            </p:nvSpPr>
            <p:spPr>
              <a:xfrm>
                <a:off x="0" y="-45439"/>
                <a:ext cx="1459910" cy="1497410"/>
              </a:xfrm>
              <a:custGeom>
                <a:avLst/>
                <a:gdLst/>
                <a:ahLst/>
                <a:cxnLst/>
                <a:rect l="l" t="t" r="r" b="b"/>
                <a:pathLst>
                  <a:path w="1459910" h="1497410">
                    <a:moveTo>
                      <a:pt x="1335449" y="1497410"/>
                    </a:moveTo>
                    <a:lnTo>
                      <a:pt x="124460" y="1497410"/>
                    </a:lnTo>
                    <a:cubicBezTo>
                      <a:pt x="55880" y="1497410"/>
                      <a:pt x="0" y="1441530"/>
                      <a:pt x="0" y="1372950"/>
                    </a:cubicBezTo>
                    <a:lnTo>
                      <a:pt x="0" y="124460"/>
                    </a:lnTo>
                    <a:cubicBezTo>
                      <a:pt x="0" y="55880"/>
                      <a:pt x="55880" y="0"/>
                      <a:pt x="124460" y="0"/>
                    </a:cubicBezTo>
                    <a:lnTo>
                      <a:pt x="1335449" y="0"/>
                    </a:lnTo>
                    <a:cubicBezTo>
                      <a:pt x="1404029" y="0"/>
                      <a:pt x="1459910" y="55880"/>
                      <a:pt x="1459910" y="124460"/>
                    </a:cubicBezTo>
                    <a:lnTo>
                      <a:pt x="1459910" y="1372950"/>
                    </a:lnTo>
                    <a:cubicBezTo>
                      <a:pt x="1459910" y="1441530"/>
                      <a:pt x="1404029" y="1497410"/>
                      <a:pt x="1335449" y="1497410"/>
                    </a:cubicBezTo>
                    <a:close/>
                  </a:path>
                </a:pathLst>
              </a:custGeom>
              <a:solidFill>
                <a:srgbClr val="000000"/>
              </a:solidFill>
            </p:spPr>
            <p:txBody>
              <a:bodyPr/>
              <a:lstStyle/>
              <a:p>
                <a:endParaRPr lang="en-ZA" noProof="0" dirty="0"/>
              </a:p>
            </p:txBody>
          </p:sp>
        </p:grpSp>
        <p:sp>
          <p:nvSpPr>
            <p:cNvPr id="7" name="Freeform 36">
              <a:extLst>
                <a:ext uri="{FF2B5EF4-FFF2-40B4-BE49-F238E27FC236}">
                  <a16:creationId xmlns:a16="http://schemas.microsoft.com/office/drawing/2014/main" id="{C244C45C-B44C-312B-8C1D-401AA4803AC9}"/>
                </a:ext>
              </a:extLst>
            </p:cNvPr>
            <p:cNvSpPr/>
            <p:nvPr/>
          </p:nvSpPr>
          <p:spPr>
            <a:xfrm>
              <a:off x="2590785" y="2595570"/>
              <a:ext cx="571475" cy="571475"/>
            </a:xfrm>
            <a:custGeom>
              <a:avLst/>
              <a:gdLst/>
              <a:ahLst/>
              <a:cxnLst/>
              <a:rect l="l" t="t" r="r" b="b"/>
              <a:pathLst>
                <a:path w="571475" h="571475">
                  <a:moveTo>
                    <a:pt x="0" y="0"/>
                  </a:moveTo>
                  <a:lnTo>
                    <a:pt x="571475" y="0"/>
                  </a:lnTo>
                  <a:lnTo>
                    <a:pt x="571475" y="571475"/>
                  </a:lnTo>
                  <a:lnTo>
                    <a:pt x="0" y="571475"/>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ZA" noProof="0" dirty="0"/>
            </a:p>
          </p:txBody>
        </p:sp>
        <p:sp>
          <p:nvSpPr>
            <p:cNvPr id="8" name="Freeform 37">
              <a:extLst>
                <a:ext uri="{FF2B5EF4-FFF2-40B4-BE49-F238E27FC236}">
                  <a16:creationId xmlns:a16="http://schemas.microsoft.com/office/drawing/2014/main" id="{9F89E547-E0DB-3BA0-C51E-33BC16EC907B}"/>
                </a:ext>
              </a:extLst>
            </p:cNvPr>
            <p:cNvSpPr/>
            <p:nvPr/>
          </p:nvSpPr>
          <p:spPr>
            <a:xfrm>
              <a:off x="1057196" y="2602711"/>
              <a:ext cx="834745" cy="557192"/>
            </a:xfrm>
            <a:custGeom>
              <a:avLst/>
              <a:gdLst/>
              <a:ahLst/>
              <a:cxnLst/>
              <a:rect l="l" t="t" r="r" b="b"/>
              <a:pathLst>
                <a:path w="834745" h="557192">
                  <a:moveTo>
                    <a:pt x="0" y="0"/>
                  </a:moveTo>
                  <a:lnTo>
                    <a:pt x="834746" y="0"/>
                  </a:lnTo>
                  <a:lnTo>
                    <a:pt x="834746" y="557192"/>
                  </a:lnTo>
                  <a:lnTo>
                    <a:pt x="0" y="55719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ZA" noProof="0" dirty="0"/>
            </a:p>
          </p:txBody>
        </p:sp>
        <p:sp>
          <p:nvSpPr>
            <p:cNvPr id="9" name="Freeform 38">
              <a:extLst>
                <a:ext uri="{FF2B5EF4-FFF2-40B4-BE49-F238E27FC236}">
                  <a16:creationId xmlns:a16="http://schemas.microsoft.com/office/drawing/2014/main" id="{002A1831-8072-AFE2-93C4-F1B4729C5F96}"/>
                </a:ext>
              </a:extLst>
            </p:cNvPr>
            <p:cNvSpPr/>
            <p:nvPr/>
          </p:nvSpPr>
          <p:spPr>
            <a:xfrm>
              <a:off x="2090215" y="2602711"/>
              <a:ext cx="302296" cy="557192"/>
            </a:xfrm>
            <a:custGeom>
              <a:avLst/>
              <a:gdLst/>
              <a:ahLst/>
              <a:cxnLst/>
              <a:rect l="l" t="t" r="r" b="b"/>
              <a:pathLst>
                <a:path w="302296" h="557192">
                  <a:moveTo>
                    <a:pt x="0" y="0"/>
                  </a:moveTo>
                  <a:lnTo>
                    <a:pt x="302296" y="0"/>
                  </a:lnTo>
                  <a:lnTo>
                    <a:pt x="302296" y="557192"/>
                  </a:lnTo>
                  <a:lnTo>
                    <a:pt x="0" y="55719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ZA" noProof="0" dirty="0"/>
            </a:p>
          </p:txBody>
        </p:sp>
        <p:sp>
          <p:nvSpPr>
            <p:cNvPr id="10" name="Freeform 39">
              <a:extLst>
                <a:ext uri="{FF2B5EF4-FFF2-40B4-BE49-F238E27FC236}">
                  <a16:creationId xmlns:a16="http://schemas.microsoft.com/office/drawing/2014/main" id="{AA525D34-6AD3-5F95-489B-3AE9D00336F3}"/>
                </a:ext>
              </a:extLst>
            </p:cNvPr>
            <p:cNvSpPr/>
            <p:nvPr/>
          </p:nvSpPr>
          <p:spPr>
            <a:xfrm>
              <a:off x="3360533" y="2602711"/>
              <a:ext cx="313041" cy="557192"/>
            </a:xfrm>
            <a:custGeom>
              <a:avLst/>
              <a:gdLst/>
              <a:ahLst/>
              <a:cxnLst/>
              <a:rect l="l" t="t" r="r" b="b"/>
              <a:pathLst>
                <a:path w="313041" h="557192">
                  <a:moveTo>
                    <a:pt x="0" y="0"/>
                  </a:moveTo>
                  <a:lnTo>
                    <a:pt x="313041" y="0"/>
                  </a:lnTo>
                  <a:lnTo>
                    <a:pt x="313041" y="557192"/>
                  </a:lnTo>
                  <a:lnTo>
                    <a:pt x="0" y="557192"/>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ZA" noProof="0" dirty="0"/>
            </a:p>
          </p:txBody>
        </p:sp>
        <p:sp>
          <p:nvSpPr>
            <p:cNvPr id="11" name="Freeform 40">
              <a:extLst>
                <a:ext uri="{FF2B5EF4-FFF2-40B4-BE49-F238E27FC236}">
                  <a16:creationId xmlns:a16="http://schemas.microsoft.com/office/drawing/2014/main" id="{5DC547AE-0A6A-F7E0-5769-C3D297B14977}"/>
                </a:ext>
              </a:extLst>
            </p:cNvPr>
            <p:cNvSpPr/>
            <p:nvPr/>
          </p:nvSpPr>
          <p:spPr>
            <a:xfrm>
              <a:off x="1176309" y="3370245"/>
              <a:ext cx="501473" cy="557192"/>
            </a:xfrm>
            <a:custGeom>
              <a:avLst/>
              <a:gdLst/>
              <a:ahLst/>
              <a:cxnLst/>
              <a:rect l="l" t="t" r="r" b="b"/>
              <a:pathLst>
                <a:path w="501473" h="557192">
                  <a:moveTo>
                    <a:pt x="0" y="0"/>
                  </a:moveTo>
                  <a:lnTo>
                    <a:pt x="501473" y="0"/>
                  </a:lnTo>
                  <a:lnTo>
                    <a:pt x="501473" y="557192"/>
                  </a:lnTo>
                  <a:lnTo>
                    <a:pt x="0" y="557192"/>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ZA" noProof="0" dirty="0"/>
            </a:p>
          </p:txBody>
        </p:sp>
        <p:sp>
          <p:nvSpPr>
            <p:cNvPr id="12" name="Freeform 41">
              <a:extLst>
                <a:ext uri="{FF2B5EF4-FFF2-40B4-BE49-F238E27FC236}">
                  <a16:creationId xmlns:a16="http://schemas.microsoft.com/office/drawing/2014/main" id="{7232589E-F0A0-2809-C3AA-6097E67E197C}"/>
                </a:ext>
              </a:extLst>
            </p:cNvPr>
            <p:cNvSpPr/>
            <p:nvPr/>
          </p:nvSpPr>
          <p:spPr>
            <a:xfrm>
              <a:off x="1890242" y="3370245"/>
              <a:ext cx="540477" cy="557192"/>
            </a:xfrm>
            <a:custGeom>
              <a:avLst/>
              <a:gdLst/>
              <a:ahLst/>
              <a:cxnLst/>
              <a:rect l="l" t="t" r="r" b="b"/>
              <a:pathLst>
                <a:path w="540477" h="557192">
                  <a:moveTo>
                    <a:pt x="0" y="0"/>
                  </a:moveTo>
                  <a:lnTo>
                    <a:pt x="540477" y="0"/>
                  </a:lnTo>
                  <a:lnTo>
                    <a:pt x="540477" y="557192"/>
                  </a:lnTo>
                  <a:lnTo>
                    <a:pt x="0" y="557192"/>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ZA" noProof="0" dirty="0"/>
            </a:p>
          </p:txBody>
        </p:sp>
        <p:sp>
          <p:nvSpPr>
            <p:cNvPr id="13" name="Freeform 42">
              <a:extLst>
                <a:ext uri="{FF2B5EF4-FFF2-40B4-BE49-F238E27FC236}">
                  <a16:creationId xmlns:a16="http://schemas.microsoft.com/office/drawing/2014/main" id="{C190806A-2504-47D8-8CC0-A8CE7A27E7B6}"/>
                </a:ext>
              </a:extLst>
            </p:cNvPr>
            <p:cNvSpPr/>
            <p:nvPr/>
          </p:nvSpPr>
          <p:spPr>
            <a:xfrm>
              <a:off x="2599503" y="3409957"/>
              <a:ext cx="441387" cy="505164"/>
            </a:xfrm>
            <a:custGeom>
              <a:avLst/>
              <a:gdLst/>
              <a:ahLst/>
              <a:cxnLst/>
              <a:rect l="l" t="t" r="r" b="b"/>
              <a:pathLst>
                <a:path w="441387" h="505164">
                  <a:moveTo>
                    <a:pt x="0" y="0"/>
                  </a:moveTo>
                  <a:lnTo>
                    <a:pt x="441387" y="0"/>
                  </a:lnTo>
                  <a:lnTo>
                    <a:pt x="441387" y="505164"/>
                  </a:lnTo>
                  <a:lnTo>
                    <a:pt x="0" y="505164"/>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ZA" noProof="0" dirty="0"/>
            </a:p>
          </p:txBody>
        </p:sp>
        <p:sp>
          <p:nvSpPr>
            <p:cNvPr id="14" name="TextBox 43">
              <a:extLst>
                <a:ext uri="{FF2B5EF4-FFF2-40B4-BE49-F238E27FC236}">
                  <a16:creationId xmlns:a16="http://schemas.microsoft.com/office/drawing/2014/main" id="{7E56318B-5C6A-5FBF-577E-43F627C9374E}"/>
                </a:ext>
              </a:extLst>
            </p:cNvPr>
            <p:cNvSpPr txBox="1"/>
            <p:nvPr/>
          </p:nvSpPr>
          <p:spPr>
            <a:xfrm>
              <a:off x="2550389" y="3502907"/>
              <a:ext cx="478994" cy="78036"/>
            </a:xfrm>
            <a:prstGeom prst="rect">
              <a:avLst/>
            </a:prstGeom>
          </p:spPr>
          <p:txBody>
            <a:bodyPr lIns="0" tIns="0" rIns="0" bIns="0" rtlCol="0" anchor="t">
              <a:spAutoFit/>
            </a:bodyPr>
            <a:lstStyle/>
            <a:p>
              <a:pPr algn="ctr">
                <a:lnSpc>
                  <a:spcPts val="492"/>
                </a:lnSpc>
              </a:pPr>
              <a:r>
                <a:rPr lang="en-ZA" sz="351" b="1" noProof="0" dirty="0">
                  <a:solidFill>
                    <a:srgbClr val="FF0000"/>
                  </a:solidFill>
                  <a:latin typeface="Aileron Ultra-Bold"/>
                  <a:ea typeface="Aileron Ultra-Bold"/>
                  <a:cs typeface="Aileron Ultra-Bold"/>
                  <a:sym typeface="Aileron Ultra-Bold"/>
                </a:rPr>
                <a:t>DMARC</a:t>
              </a:r>
            </a:p>
          </p:txBody>
        </p:sp>
        <p:sp>
          <p:nvSpPr>
            <p:cNvPr id="15" name="Freeform 44">
              <a:extLst>
                <a:ext uri="{FF2B5EF4-FFF2-40B4-BE49-F238E27FC236}">
                  <a16:creationId xmlns:a16="http://schemas.microsoft.com/office/drawing/2014/main" id="{7BA895AE-94F1-BB1F-8B91-C33FD338165F}"/>
                </a:ext>
              </a:extLst>
            </p:cNvPr>
            <p:cNvSpPr/>
            <p:nvPr/>
          </p:nvSpPr>
          <p:spPr>
            <a:xfrm>
              <a:off x="3244090" y="3382561"/>
              <a:ext cx="532560" cy="532560"/>
            </a:xfrm>
            <a:custGeom>
              <a:avLst/>
              <a:gdLst/>
              <a:ahLst/>
              <a:cxnLst/>
              <a:rect l="l" t="t" r="r" b="b"/>
              <a:pathLst>
                <a:path w="532560" h="532560">
                  <a:moveTo>
                    <a:pt x="0" y="0"/>
                  </a:moveTo>
                  <a:lnTo>
                    <a:pt x="532560" y="0"/>
                  </a:lnTo>
                  <a:lnTo>
                    <a:pt x="532560" y="532560"/>
                  </a:lnTo>
                  <a:lnTo>
                    <a:pt x="0" y="532560"/>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ZA" noProof="0" dirty="0"/>
            </a:p>
          </p:txBody>
        </p:sp>
        <p:sp>
          <p:nvSpPr>
            <p:cNvPr id="16" name="TextBox 45">
              <a:extLst>
                <a:ext uri="{FF2B5EF4-FFF2-40B4-BE49-F238E27FC236}">
                  <a16:creationId xmlns:a16="http://schemas.microsoft.com/office/drawing/2014/main" id="{60CB2C3F-D976-0013-F06C-987F0DF80B10}"/>
                </a:ext>
              </a:extLst>
            </p:cNvPr>
            <p:cNvSpPr txBox="1"/>
            <p:nvPr/>
          </p:nvSpPr>
          <p:spPr>
            <a:xfrm>
              <a:off x="1176310" y="249147"/>
              <a:ext cx="2474307" cy="310275"/>
            </a:xfrm>
            <a:prstGeom prst="rect">
              <a:avLst/>
            </a:prstGeom>
          </p:spPr>
          <p:txBody>
            <a:bodyPr lIns="0" tIns="0" rIns="0" bIns="0" rtlCol="0" anchor="t">
              <a:spAutoFit/>
            </a:bodyPr>
            <a:lstStyle/>
            <a:p>
              <a:pPr algn="l">
                <a:lnSpc>
                  <a:spcPts val="1874"/>
                </a:lnSpc>
              </a:pPr>
              <a:r>
                <a:rPr lang="en-ZA" noProof="0" dirty="0">
                  <a:solidFill>
                    <a:srgbClr val="FFFFFF"/>
                  </a:solidFill>
                  <a:ea typeface="Aileron"/>
                  <a:cs typeface="Aileron"/>
                  <a:sym typeface="Aileron"/>
                </a:rPr>
                <a:t>HOW IT WORKS</a:t>
              </a:r>
            </a:p>
          </p:txBody>
        </p:sp>
        <p:sp>
          <p:nvSpPr>
            <p:cNvPr id="17" name="TextBox 46">
              <a:extLst>
                <a:ext uri="{FF2B5EF4-FFF2-40B4-BE49-F238E27FC236}">
                  <a16:creationId xmlns:a16="http://schemas.microsoft.com/office/drawing/2014/main" id="{738D6230-DF30-B48B-D6F2-18C4908626AB}"/>
                </a:ext>
              </a:extLst>
            </p:cNvPr>
            <p:cNvSpPr txBox="1"/>
            <p:nvPr/>
          </p:nvSpPr>
          <p:spPr>
            <a:xfrm>
              <a:off x="1176310" y="637927"/>
              <a:ext cx="2735686" cy="1811845"/>
            </a:xfrm>
            <a:prstGeom prst="rect">
              <a:avLst/>
            </a:prstGeom>
          </p:spPr>
          <p:txBody>
            <a:bodyPr wrap="square" lIns="0" tIns="0" rIns="0" bIns="0" rtlCol="0" anchor="t">
              <a:spAutoFit/>
            </a:bodyPr>
            <a:lstStyle/>
            <a:p>
              <a:pPr algn="just">
                <a:lnSpc>
                  <a:spcPts val="1377"/>
                </a:lnSpc>
              </a:pPr>
              <a:r>
                <a:rPr lang="en-ZA" sz="1100" spc="34" noProof="0" dirty="0">
                  <a:solidFill>
                    <a:schemeClr val="bg1"/>
                  </a:solidFill>
                  <a:latin typeface="Arial Narrow" panose="020B0606020202030204" pitchFamily="34" charset="0"/>
                  <a:ea typeface="Aileron"/>
                  <a:cs typeface="Aileron"/>
                  <a:sym typeface="Aileron"/>
                </a:rPr>
                <a:t>The </a:t>
              </a:r>
              <a:r>
                <a:rPr lang="en-ZA" sz="1100" spc="34" dirty="0">
                  <a:solidFill>
                    <a:schemeClr val="bg1"/>
                  </a:solidFill>
                  <a:latin typeface="Arial Narrow" panose="020B0606020202030204" pitchFamily="34" charset="0"/>
                  <a:ea typeface="Aileron"/>
                  <a:cs typeface="Aileron"/>
                  <a:sym typeface="Aileron"/>
                </a:rPr>
                <a:t>ultra affordable </a:t>
              </a:r>
              <a:r>
                <a:rPr lang="en-ZA" sz="1100" b="1" spc="34" noProof="0" dirty="0">
                  <a:solidFill>
                    <a:schemeClr val="bg1"/>
                  </a:solidFill>
                  <a:latin typeface="Arial Narrow" panose="020B0606020202030204" pitchFamily="34" charset="0"/>
                  <a:ea typeface="Aileron"/>
                  <a:cs typeface="Aileron"/>
                  <a:sym typeface="Aileron"/>
                </a:rPr>
                <a:t>SMB</a:t>
              </a:r>
              <a:r>
                <a:rPr lang="en-ZA" sz="1100" b="1" spc="34" noProof="0" dirty="0">
                  <a:solidFill>
                    <a:srgbClr val="FF0000"/>
                  </a:solidFill>
                  <a:latin typeface="Arial Narrow" panose="020B0606020202030204" pitchFamily="34" charset="0"/>
                  <a:ea typeface="Aileron"/>
                  <a:cs typeface="Aileron"/>
                  <a:sym typeface="Aileron"/>
                </a:rPr>
                <a:t>secure</a:t>
              </a:r>
              <a:r>
                <a:rPr lang="en-ZA" sz="1200" b="1" baseline="30000" noProof="0" dirty="0">
                  <a:solidFill>
                    <a:schemeClr val="bg1"/>
                  </a:solidFill>
                  <a:latin typeface="Arial Narrow" panose="020B0606020202030204" pitchFamily="34" charset="0"/>
                </a:rPr>
                <a:t>™️</a:t>
              </a:r>
              <a:r>
                <a:rPr lang="en-ZA" sz="1100" b="1" spc="34" baseline="30000" dirty="0">
                  <a:solidFill>
                    <a:srgbClr val="FF0000"/>
                  </a:solidFill>
                  <a:latin typeface="Arial Narrow" panose="020B0606020202030204" pitchFamily="34" charset="0"/>
                  <a:sym typeface="Aileron"/>
                </a:rPr>
                <a:t> </a:t>
              </a:r>
              <a:r>
                <a:rPr lang="en-ZA" sz="1100" spc="34" noProof="0" dirty="0" err="1">
                  <a:solidFill>
                    <a:srgbClr val="FF0000"/>
                  </a:solidFill>
                  <a:latin typeface="Arial Narrow" panose="020B0606020202030204" pitchFamily="34" charset="0"/>
                  <a:ea typeface="Aileron"/>
                  <a:cs typeface="Aileron"/>
                  <a:sym typeface="Aileron"/>
                </a:rPr>
                <a:t>ComplianceSuite</a:t>
              </a:r>
              <a:r>
                <a:rPr lang="en-ZA" sz="1100" spc="34" noProof="0" dirty="0">
                  <a:solidFill>
                    <a:srgbClr val="FF0000"/>
                  </a:solidFill>
                  <a:latin typeface="Arial Narrow" panose="020B0606020202030204" pitchFamily="34" charset="0"/>
                  <a:ea typeface="Aileron"/>
                  <a:cs typeface="Aileron"/>
                  <a:sym typeface="Aileron"/>
                </a:rPr>
                <a:t> </a:t>
              </a:r>
              <a:r>
                <a:rPr lang="en-ZA" sz="1100" spc="34" noProof="0" dirty="0">
                  <a:solidFill>
                    <a:srgbClr val="FFFFFF"/>
                  </a:solidFill>
                  <a:latin typeface="Arial Narrow" panose="020B0606020202030204" pitchFamily="34" charset="0"/>
                  <a:ea typeface="Aileron"/>
                  <a:cs typeface="Aileron"/>
                  <a:sym typeface="Aileron"/>
                </a:rPr>
                <a:t>leverages patented technologies from leading and world class technology vendors that can be deployed in minutes to address cybersecurity compliance and make securing data on PCs, Macs, USBs, Mobiles and Emails a </a:t>
              </a:r>
              <a:r>
                <a:rPr lang="en-ZA" sz="1100" b="1" spc="34" noProof="0" dirty="0">
                  <a:solidFill>
                    <a:srgbClr val="FFFFFF"/>
                  </a:solidFill>
                  <a:latin typeface="Arial Narrow" panose="020B0606020202030204" pitchFamily="34" charset="0"/>
                  <a:ea typeface="Aileron Bold"/>
                  <a:cs typeface="Aileron Bold"/>
                  <a:sym typeface="Aileron Bold"/>
                </a:rPr>
                <a:t>Total Breeze. </a:t>
              </a:r>
            </a:p>
          </p:txBody>
        </p:sp>
      </p:grpSp>
      <p:sp>
        <p:nvSpPr>
          <p:cNvPr id="19" name="Rectangle 18">
            <a:extLst>
              <a:ext uri="{FF2B5EF4-FFF2-40B4-BE49-F238E27FC236}">
                <a16:creationId xmlns:a16="http://schemas.microsoft.com/office/drawing/2014/main" id="{665ED43C-3E2E-D3C6-CE55-996C5C620529}"/>
              </a:ext>
            </a:extLst>
          </p:cNvPr>
          <p:cNvSpPr/>
          <p:nvPr/>
        </p:nvSpPr>
        <p:spPr>
          <a:xfrm>
            <a:off x="2695474" y="191385"/>
            <a:ext cx="3811458" cy="416976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r>
              <a:rPr lang="en-ZA" sz="1200" b="1" noProof="0" dirty="0">
                <a:solidFill>
                  <a:srgbClr val="FF0000"/>
                </a:solidFill>
                <a:latin typeface="Arial Narrow" panose="020B0606020202030204" pitchFamily="34" charset="0"/>
              </a:rPr>
              <a:t>Your Business Is Built On Trust </a:t>
            </a:r>
          </a:p>
          <a:p>
            <a:pPr algn="just"/>
            <a:r>
              <a:rPr lang="en-ZA" sz="1200" noProof="0" dirty="0">
                <a:solidFill>
                  <a:schemeClr val="tx1"/>
                </a:solidFill>
                <a:latin typeface="Arial Narrow" panose="020B0606020202030204" pitchFamily="34" charset="0"/>
              </a:rPr>
              <a:t>Clients entrust you with their sensitive personal and financial information, as well as their hard-earned money. A successful cyberattack can lead to scams, theft of personal data and funds, identity theft, significant financial loss and emotional distress to consumers. </a:t>
            </a:r>
            <a:r>
              <a:rPr lang="en-ZA" sz="1200" b="1" noProof="0" dirty="0">
                <a:solidFill>
                  <a:schemeClr val="tx1"/>
                </a:solidFill>
                <a:latin typeface="Arial Narrow" panose="020B0606020202030204" pitchFamily="34" charset="0"/>
              </a:rPr>
              <a:t>SMB</a:t>
            </a:r>
            <a:r>
              <a:rPr lang="en-ZA" sz="1200" b="1" noProof="0" dirty="0">
                <a:solidFill>
                  <a:srgbClr val="FF0000"/>
                </a:solidFill>
                <a:latin typeface="Arial Narrow" panose="020B0606020202030204" pitchFamily="34" charset="0"/>
              </a:rPr>
              <a:t>secure</a:t>
            </a:r>
            <a:r>
              <a:rPr lang="en-ZA" sz="1200" b="1" noProof="0" dirty="0">
                <a:solidFill>
                  <a:schemeClr val="tx1"/>
                </a:solidFill>
                <a:latin typeface="Arial Narrow" panose="020B0606020202030204" pitchFamily="34" charset="0"/>
              </a:rPr>
              <a:t>™️ </a:t>
            </a:r>
            <a:r>
              <a:rPr lang="en-ZA" sz="1200" noProof="0" dirty="0">
                <a:solidFill>
                  <a:schemeClr val="tx1"/>
                </a:solidFill>
                <a:latin typeface="Arial Narrow" panose="020B0606020202030204" pitchFamily="34" charset="0"/>
              </a:rPr>
              <a:t>ensures that your business will have robust security measures in place to protect sensitive and personal information from unauthorised access &amp; disclosure.</a:t>
            </a:r>
          </a:p>
          <a:p>
            <a:pPr algn="just"/>
            <a:endParaRPr lang="en-ZA" sz="1400" noProof="0" dirty="0">
              <a:solidFill>
                <a:schemeClr val="tx1"/>
              </a:solidFill>
              <a:latin typeface="Arial Narrow" panose="020B0606020202030204" pitchFamily="34" charset="0"/>
            </a:endParaRPr>
          </a:p>
          <a:p>
            <a:pPr algn="just"/>
            <a:r>
              <a:rPr lang="en-ZA" sz="1200" b="1" noProof="0" dirty="0">
                <a:solidFill>
                  <a:srgbClr val="FF0000"/>
                </a:solidFill>
                <a:latin typeface="Arial Narrow" panose="020B0606020202030204" pitchFamily="34" charset="0"/>
              </a:rPr>
              <a:t>A Cyber Incident Can Be Costly For Your Business</a:t>
            </a:r>
            <a:r>
              <a:rPr lang="en-ZA" sz="1400" noProof="0" dirty="0">
                <a:solidFill>
                  <a:schemeClr val="tx1"/>
                </a:solidFill>
                <a:latin typeface="Arial Narrow" panose="020B0606020202030204" pitchFamily="34" charset="0"/>
              </a:rPr>
              <a:t> </a:t>
            </a:r>
          </a:p>
          <a:p>
            <a:pPr algn="just"/>
            <a:r>
              <a:rPr lang="en-ZA" sz="1200" i="1" noProof="0" dirty="0">
                <a:solidFill>
                  <a:schemeClr val="tx1"/>
                </a:solidFill>
                <a:latin typeface="Arial Narrow" panose="020B0606020202030204" pitchFamily="34" charset="0"/>
              </a:rPr>
              <a:t>The consequences can include:</a:t>
            </a:r>
          </a:p>
          <a:p>
            <a:pPr algn="just"/>
            <a:r>
              <a:rPr lang="en-ZA" sz="1200" b="1" noProof="0" dirty="0">
                <a:solidFill>
                  <a:srgbClr val="FF0000"/>
                </a:solidFill>
              </a:rPr>
              <a:t>&gt;</a:t>
            </a:r>
            <a:r>
              <a:rPr lang="en-ZA" sz="1200" b="1" noProof="0" dirty="0">
                <a:solidFill>
                  <a:schemeClr val="tx1"/>
                </a:solidFill>
                <a:latin typeface="Arial Narrow" panose="020B0606020202030204" pitchFamily="34" charset="0"/>
              </a:rPr>
              <a:t> Financial Loss: </a:t>
            </a:r>
            <a:r>
              <a:rPr lang="en-ZA" sz="1200" noProof="0" dirty="0">
                <a:solidFill>
                  <a:schemeClr val="tx1"/>
                </a:solidFill>
                <a:latin typeface="Arial Narrow" panose="020B0606020202030204" pitchFamily="34" charset="0"/>
              </a:rPr>
              <a:t>The direct costs of a breach can be enormous, encompassing the theft of funds, the expense of remediation, regulatory fines, and legal fees.</a:t>
            </a:r>
          </a:p>
          <a:p>
            <a:pPr algn="just"/>
            <a:r>
              <a:rPr lang="en-ZA" sz="1200" b="1" noProof="0" dirty="0">
                <a:solidFill>
                  <a:srgbClr val="FF0000"/>
                </a:solidFill>
              </a:rPr>
              <a:t>&gt;</a:t>
            </a:r>
            <a:r>
              <a:rPr lang="en-ZA" sz="1200" b="1" noProof="0" dirty="0">
                <a:solidFill>
                  <a:schemeClr val="tx1"/>
                </a:solidFill>
                <a:latin typeface="Arial Narrow" panose="020B0606020202030204" pitchFamily="34" charset="0"/>
              </a:rPr>
              <a:t> Reputational Damage: </a:t>
            </a:r>
            <a:r>
              <a:rPr lang="en-ZA" sz="1200" noProof="0" dirty="0">
                <a:solidFill>
                  <a:schemeClr val="tx1"/>
                </a:solidFill>
                <a:latin typeface="Arial Narrow" panose="020B0606020202030204" pitchFamily="34" charset="0"/>
              </a:rPr>
              <a:t>The loss of client trust following a cyberattack can be difficult. This can lead to a mass exodus of clients and a severely tarnished brand.</a:t>
            </a:r>
          </a:p>
          <a:p>
            <a:pPr algn="just"/>
            <a:r>
              <a:rPr lang="en-ZA" sz="1200" b="1" noProof="0" dirty="0">
                <a:solidFill>
                  <a:srgbClr val="FF0000"/>
                </a:solidFill>
              </a:rPr>
              <a:t>&gt;</a:t>
            </a:r>
            <a:r>
              <a:rPr lang="en-ZA" sz="1200" b="1" noProof="0" dirty="0">
                <a:solidFill>
                  <a:schemeClr val="tx1"/>
                </a:solidFill>
                <a:latin typeface="Arial Narrow" panose="020B0606020202030204" pitchFamily="34" charset="0"/>
              </a:rPr>
              <a:t> Operational Disruption: </a:t>
            </a:r>
            <a:r>
              <a:rPr lang="en-ZA" sz="1200" noProof="0" dirty="0">
                <a:solidFill>
                  <a:schemeClr val="tx1"/>
                </a:solidFill>
                <a:latin typeface="Arial Narrow" panose="020B0606020202030204" pitchFamily="34" charset="0"/>
              </a:rPr>
              <a:t>A successful attack, such as a ransomware incident, can bring business operations to a complete standstill, preventing your business from serving its clients, paying suppliers and conducting its business.</a:t>
            </a:r>
            <a:endParaRPr lang="en-ZA" sz="1400" noProof="0" dirty="0">
              <a:solidFill>
                <a:schemeClr val="tx1"/>
              </a:solidFill>
              <a:latin typeface="Arial Narrow" panose="020B0606020202030204" pitchFamily="34" charset="0"/>
            </a:endParaRPr>
          </a:p>
        </p:txBody>
      </p:sp>
      <p:grpSp>
        <p:nvGrpSpPr>
          <p:cNvPr id="25" name="Group 24">
            <a:extLst>
              <a:ext uri="{FF2B5EF4-FFF2-40B4-BE49-F238E27FC236}">
                <a16:creationId xmlns:a16="http://schemas.microsoft.com/office/drawing/2014/main" id="{58D14FE6-684D-9085-C3C3-A7E8F8501739}"/>
              </a:ext>
            </a:extLst>
          </p:cNvPr>
          <p:cNvGrpSpPr/>
          <p:nvPr/>
        </p:nvGrpSpPr>
        <p:grpSpPr>
          <a:xfrm flipH="1">
            <a:off x="-51450" y="9178181"/>
            <a:ext cx="6572708" cy="302580"/>
            <a:chOff x="1659888" y="1152509"/>
            <a:chExt cx="10209017" cy="537855"/>
          </a:xfrm>
          <a:solidFill>
            <a:srgbClr val="FF0000"/>
          </a:solidFill>
        </p:grpSpPr>
        <p:sp>
          <p:nvSpPr>
            <p:cNvPr id="21" name="04R">
              <a:extLst>
                <a:ext uri="{FF2B5EF4-FFF2-40B4-BE49-F238E27FC236}">
                  <a16:creationId xmlns:a16="http://schemas.microsoft.com/office/drawing/2014/main" id="{79CF1B3D-1A89-1C5A-A6C6-E85078B54952}"/>
                </a:ext>
              </a:extLst>
            </p:cNvPr>
            <p:cNvSpPr/>
            <p:nvPr/>
          </p:nvSpPr>
          <p:spPr bwMode="auto">
            <a:xfrm>
              <a:off x="1659888" y="1152509"/>
              <a:ext cx="2478020" cy="537855"/>
            </a:xfrm>
            <a:prstGeom prst="rect">
              <a:avLst/>
            </a:prstGeom>
            <a:grpFill/>
            <a:ln>
              <a:noFill/>
              <a:headEnd type="none" w="med" len="med"/>
              <a:tailEnd type="none" w="med" len="med"/>
            </a:ln>
            <a:effectLst>
              <a:outerShdw blurRad="254000" dist="50800" dir="2700000" algn="ctr" rotWithShape="0">
                <a:srgbClr val="000000">
                  <a:alpha val="25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9642" tIns="134445" rIns="89642" bIns="134445" numCol="1" spcCol="0" rtlCol="0" fromWordArt="0" anchor="ctr" anchorCtr="0" forceAA="0" compatLnSpc="1">
              <a:prstTxWarp prst="textNoShape">
                <a:avLst/>
              </a:prstTxWarp>
              <a:noAutofit/>
            </a:bodyPr>
            <a:lstStyle/>
            <a:p>
              <a:pPr algn="ctr" defTabSz="913841">
                <a:spcBef>
                  <a:spcPct val="0"/>
                </a:spcBef>
                <a:defRPr/>
              </a:pPr>
              <a:r>
                <a:rPr lang="en-ZA" sz="1372" b="1" spc="-20" noProof="0" dirty="0">
                  <a:ln w="3175">
                    <a:solidFill>
                      <a:srgbClr val="FF0000"/>
                    </a:solidFill>
                  </a:ln>
                  <a:solidFill>
                    <a:schemeClr val="bg1"/>
                  </a:solidFill>
                  <a:latin typeface="+mj-lt"/>
                  <a:cs typeface="Segoe UI" panose="020B0502040204020203" pitchFamily="34" charset="0"/>
                </a:rPr>
                <a:t>Defend</a:t>
              </a:r>
            </a:p>
          </p:txBody>
        </p:sp>
        <p:sp>
          <p:nvSpPr>
            <p:cNvPr id="22" name="04R">
              <a:extLst>
                <a:ext uri="{FF2B5EF4-FFF2-40B4-BE49-F238E27FC236}">
                  <a16:creationId xmlns:a16="http://schemas.microsoft.com/office/drawing/2014/main" id="{A1EE59BD-6E06-4864-EC1A-29D78897D7F8}"/>
                </a:ext>
              </a:extLst>
            </p:cNvPr>
            <p:cNvSpPr/>
            <p:nvPr/>
          </p:nvSpPr>
          <p:spPr bwMode="auto">
            <a:xfrm>
              <a:off x="4226023" y="1152509"/>
              <a:ext cx="2478020" cy="537855"/>
            </a:xfrm>
            <a:prstGeom prst="rect">
              <a:avLst/>
            </a:prstGeom>
            <a:grpFill/>
            <a:ln>
              <a:noFill/>
              <a:headEnd type="none" w="med" len="med"/>
              <a:tailEnd type="none" w="med" len="med"/>
            </a:ln>
            <a:effectLst>
              <a:outerShdw blurRad="254000" dist="50800" dir="2700000" algn="ctr" rotWithShape="0">
                <a:srgbClr val="000000">
                  <a:alpha val="25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9642" tIns="134445" rIns="89642" bIns="134445" numCol="1" spcCol="0" rtlCol="0" fromWordArt="0" anchor="ctr" anchorCtr="0" forceAA="0" compatLnSpc="1">
              <a:prstTxWarp prst="textNoShape">
                <a:avLst/>
              </a:prstTxWarp>
              <a:noAutofit/>
            </a:bodyPr>
            <a:lstStyle/>
            <a:p>
              <a:pPr algn="ctr" defTabSz="913841">
                <a:spcBef>
                  <a:spcPct val="0"/>
                </a:spcBef>
                <a:defRPr/>
              </a:pPr>
              <a:r>
                <a:rPr lang="en-ZA" sz="1372" b="1" spc="-20" noProof="0" dirty="0">
                  <a:ln w="3175">
                    <a:solidFill>
                      <a:srgbClr val="FF0000"/>
                    </a:solidFill>
                  </a:ln>
                  <a:solidFill>
                    <a:schemeClr val="bg1"/>
                  </a:solidFill>
                  <a:latin typeface="+mj-lt"/>
                  <a:cs typeface="Segoe UI" panose="020B0502040204020203" pitchFamily="34" charset="0"/>
                </a:rPr>
                <a:t>Protect</a:t>
              </a:r>
            </a:p>
          </p:txBody>
        </p:sp>
        <p:sp>
          <p:nvSpPr>
            <p:cNvPr id="23" name="04R">
              <a:extLst>
                <a:ext uri="{FF2B5EF4-FFF2-40B4-BE49-F238E27FC236}">
                  <a16:creationId xmlns:a16="http://schemas.microsoft.com/office/drawing/2014/main" id="{DD6DE77D-F537-3948-FCF9-3480A3DA42F2}"/>
                </a:ext>
              </a:extLst>
            </p:cNvPr>
            <p:cNvSpPr/>
            <p:nvPr/>
          </p:nvSpPr>
          <p:spPr bwMode="auto">
            <a:xfrm>
              <a:off x="9390885" y="1152509"/>
              <a:ext cx="2478020" cy="537855"/>
            </a:xfrm>
            <a:prstGeom prst="rect">
              <a:avLst/>
            </a:prstGeom>
            <a:grpFill/>
            <a:ln>
              <a:noFill/>
              <a:headEnd type="none" w="med" len="med"/>
              <a:tailEnd type="none" w="med" len="med"/>
            </a:ln>
            <a:effectLst>
              <a:outerShdw blurRad="254000" dist="50800" dir="2700000" algn="ctr" rotWithShape="0">
                <a:srgbClr val="000000">
                  <a:alpha val="25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9642" tIns="134445" rIns="89642" bIns="134445" numCol="1" spcCol="0" rtlCol="0" fromWordArt="0" anchor="ctr" anchorCtr="0" forceAA="0" compatLnSpc="1">
              <a:prstTxWarp prst="textNoShape">
                <a:avLst/>
              </a:prstTxWarp>
              <a:noAutofit/>
            </a:bodyPr>
            <a:lstStyle/>
            <a:p>
              <a:pPr algn="ctr" defTabSz="913841">
                <a:spcBef>
                  <a:spcPct val="0"/>
                </a:spcBef>
                <a:defRPr/>
              </a:pPr>
              <a:r>
                <a:rPr lang="en-ZA" sz="1372" b="1" spc="-20" noProof="0" dirty="0">
                  <a:ln w="3175">
                    <a:solidFill>
                      <a:srgbClr val="FF0000"/>
                    </a:solidFill>
                  </a:ln>
                  <a:solidFill>
                    <a:schemeClr val="bg1"/>
                  </a:solidFill>
                  <a:latin typeface="+mj-lt"/>
                  <a:cs typeface="Segoe UI" panose="020B0502040204020203" pitchFamily="34" charset="0"/>
                </a:rPr>
                <a:t>Encrypt</a:t>
              </a:r>
            </a:p>
          </p:txBody>
        </p:sp>
        <p:sp>
          <p:nvSpPr>
            <p:cNvPr id="24" name="04R">
              <a:extLst>
                <a:ext uri="{FF2B5EF4-FFF2-40B4-BE49-F238E27FC236}">
                  <a16:creationId xmlns:a16="http://schemas.microsoft.com/office/drawing/2014/main" id="{30A7CC03-2E2D-DADC-CF17-707500AA21E5}"/>
                </a:ext>
              </a:extLst>
            </p:cNvPr>
            <p:cNvSpPr/>
            <p:nvPr/>
          </p:nvSpPr>
          <p:spPr bwMode="auto">
            <a:xfrm>
              <a:off x="6832131" y="1152509"/>
              <a:ext cx="2478339" cy="537855"/>
            </a:xfrm>
            <a:prstGeom prst="rect">
              <a:avLst/>
            </a:prstGeom>
            <a:grpFill/>
            <a:ln>
              <a:noFill/>
              <a:headEnd type="none" w="med" len="med"/>
              <a:tailEnd type="none" w="med" len="med"/>
            </a:ln>
            <a:effectLst>
              <a:outerShdw blurRad="254000" dist="50800" dir="2700000" algn="ctr" rotWithShape="0">
                <a:srgbClr val="000000">
                  <a:alpha val="25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9642" tIns="134445" rIns="89642" bIns="134445" numCol="1" spcCol="0" rtlCol="0" fromWordArt="0" anchor="ctr" anchorCtr="0" forceAA="0" compatLnSpc="1">
              <a:prstTxWarp prst="textNoShape">
                <a:avLst/>
              </a:prstTxWarp>
              <a:noAutofit/>
            </a:bodyPr>
            <a:lstStyle/>
            <a:p>
              <a:pPr algn="ctr" defTabSz="913841">
                <a:spcBef>
                  <a:spcPct val="0"/>
                </a:spcBef>
                <a:defRPr/>
              </a:pPr>
              <a:r>
                <a:rPr lang="en-ZA" sz="1372" b="1" spc="-20" noProof="0" dirty="0">
                  <a:ln w="3175">
                    <a:solidFill>
                      <a:srgbClr val="FF0000"/>
                    </a:solidFill>
                  </a:ln>
                  <a:solidFill>
                    <a:schemeClr val="bg1"/>
                  </a:solidFill>
                  <a:latin typeface="+mj-lt"/>
                  <a:cs typeface="Segoe UI" panose="020B0502040204020203" pitchFamily="34" charset="0"/>
                </a:rPr>
                <a:t>Safeguard</a:t>
              </a:r>
            </a:p>
          </p:txBody>
        </p:sp>
      </p:grpSp>
      <p:sp>
        <p:nvSpPr>
          <p:cNvPr id="30" name="TextBox 29">
            <a:extLst>
              <a:ext uri="{FF2B5EF4-FFF2-40B4-BE49-F238E27FC236}">
                <a16:creationId xmlns:a16="http://schemas.microsoft.com/office/drawing/2014/main" id="{65A5B0C9-E21F-0B99-7255-BB964F4154E4}"/>
              </a:ext>
            </a:extLst>
          </p:cNvPr>
          <p:cNvSpPr txBox="1"/>
          <p:nvPr/>
        </p:nvSpPr>
        <p:spPr>
          <a:xfrm>
            <a:off x="-51450" y="-11896"/>
            <a:ext cx="2751602" cy="461665"/>
          </a:xfrm>
          <a:prstGeom prst="rect">
            <a:avLst/>
          </a:prstGeom>
          <a:solidFill>
            <a:srgbClr val="FF0000"/>
          </a:solidFill>
        </p:spPr>
        <p:txBody>
          <a:bodyPr wrap="square" rtlCol="0">
            <a:spAutoFit/>
          </a:bodyPr>
          <a:lstStyle/>
          <a:p>
            <a:pPr algn="r"/>
            <a:r>
              <a:rPr lang="en-ZA" sz="1200" noProof="0" dirty="0">
                <a:solidFill>
                  <a:schemeClr val="bg1"/>
                </a:solidFill>
              </a:rPr>
              <a:t>Get Data Security &amp; Compliance </a:t>
            </a:r>
          </a:p>
          <a:p>
            <a:pPr algn="r"/>
            <a:r>
              <a:rPr lang="en-ZA" sz="1100" i="1" noProof="0" dirty="0">
                <a:solidFill>
                  <a:schemeClr val="bg1"/>
                </a:solidFill>
                <a:latin typeface="Arial Narrow" panose="020B0606020202030204" pitchFamily="34" charset="0"/>
              </a:rPr>
              <a:t>as part of your everyday data processing…</a:t>
            </a:r>
          </a:p>
        </p:txBody>
      </p:sp>
      <p:sp>
        <p:nvSpPr>
          <p:cNvPr id="31" name="Freeform 7">
            <a:extLst>
              <a:ext uri="{FF2B5EF4-FFF2-40B4-BE49-F238E27FC236}">
                <a16:creationId xmlns:a16="http://schemas.microsoft.com/office/drawing/2014/main" id="{E78252AB-C859-8EAF-5075-E74A73DC32A4}"/>
              </a:ext>
            </a:extLst>
          </p:cNvPr>
          <p:cNvSpPr/>
          <p:nvPr/>
        </p:nvSpPr>
        <p:spPr>
          <a:xfrm>
            <a:off x="6192242" y="362930"/>
            <a:ext cx="162540" cy="101366"/>
          </a:xfrm>
          <a:custGeom>
            <a:avLst/>
            <a:gdLst/>
            <a:ahLst/>
            <a:cxnLst/>
            <a:rect l="l" t="t" r="r" b="b"/>
            <a:pathLst>
              <a:path w="216720" h="135154">
                <a:moveTo>
                  <a:pt x="0" y="0"/>
                </a:moveTo>
                <a:lnTo>
                  <a:pt x="216720" y="0"/>
                </a:lnTo>
                <a:lnTo>
                  <a:pt x="216720" y="135154"/>
                </a:lnTo>
                <a:lnTo>
                  <a:pt x="0" y="135154"/>
                </a:lnTo>
                <a:lnTo>
                  <a:pt x="0" y="0"/>
                </a:lnTo>
                <a:close/>
              </a:path>
            </a:pathLst>
          </a:custGeom>
          <a:blipFill>
            <a:blip r:embed="rId19">
              <a:extLst>
                <a:ext uri="{96DAC541-7B7A-43D3-8B79-37D633B846F1}">
                  <asvg:svgBlip xmlns:asvg="http://schemas.microsoft.com/office/drawing/2016/SVG/main" r:embed="rId20"/>
                </a:ext>
              </a:extLst>
            </a:blip>
            <a:stretch>
              <a:fillRect/>
            </a:stretch>
          </a:blipFill>
        </p:spPr>
        <p:txBody>
          <a:bodyPr/>
          <a:lstStyle/>
          <a:p>
            <a:endParaRPr lang="en-ZA" noProof="0" dirty="0"/>
          </a:p>
        </p:txBody>
      </p:sp>
      <p:sp>
        <p:nvSpPr>
          <p:cNvPr id="32" name="Freeform 7">
            <a:extLst>
              <a:ext uri="{FF2B5EF4-FFF2-40B4-BE49-F238E27FC236}">
                <a16:creationId xmlns:a16="http://schemas.microsoft.com/office/drawing/2014/main" id="{87AC15EC-0E79-B08E-B492-DE723DCB2AF0}"/>
              </a:ext>
            </a:extLst>
          </p:cNvPr>
          <p:cNvSpPr/>
          <p:nvPr/>
        </p:nvSpPr>
        <p:spPr>
          <a:xfrm>
            <a:off x="6192242" y="2067683"/>
            <a:ext cx="162540" cy="101366"/>
          </a:xfrm>
          <a:custGeom>
            <a:avLst/>
            <a:gdLst/>
            <a:ahLst/>
            <a:cxnLst/>
            <a:rect l="l" t="t" r="r" b="b"/>
            <a:pathLst>
              <a:path w="216720" h="135154">
                <a:moveTo>
                  <a:pt x="0" y="0"/>
                </a:moveTo>
                <a:lnTo>
                  <a:pt x="216720" y="0"/>
                </a:lnTo>
                <a:lnTo>
                  <a:pt x="216720" y="135154"/>
                </a:lnTo>
                <a:lnTo>
                  <a:pt x="0" y="135154"/>
                </a:lnTo>
                <a:lnTo>
                  <a:pt x="0" y="0"/>
                </a:lnTo>
                <a:close/>
              </a:path>
            </a:pathLst>
          </a:custGeom>
          <a:blipFill>
            <a:blip r:embed="rId19">
              <a:extLst>
                <a:ext uri="{96DAC541-7B7A-43D3-8B79-37D633B846F1}">
                  <asvg:svgBlip xmlns:asvg="http://schemas.microsoft.com/office/drawing/2016/SVG/main" r:embed="rId20"/>
                </a:ext>
              </a:extLst>
            </a:blip>
            <a:stretch>
              <a:fillRect/>
            </a:stretch>
          </a:blipFill>
        </p:spPr>
        <p:txBody>
          <a:bodyPr/>
          <a:lstStyle/>
          <a:p>
            <a:endParaRPr lang="en-ZA" noProof="0" dirty="0"/>
          </a:p>
        </p:txBody>
      </p:sp>
      <p:sp>
        <p:nvSpPr>
          <p:cNvPr id="27" name="TextBox 26">
            <a:extLst>
              <a:ext uri="{FF2B5EF4-FFF2-40B4-BE49-F238E27FC236}">
                <a16:creationId xmlns:a16="http://schemas.microsoft.com/office/drawing/2014/main" id="{1C2144F4-8FD0-6861-F1F8-E3322FB2A045}"/>
              </a:ext>
            </a:extLst>
          </p:cNvPr>
          <p:cNvSpPr txBox="1"/>
          <p:nvPr/>
        </p:nvSpPr>
        <p:spPr>
          <a:xfrm>
            <a:off x="4759568" y="9598223"/>
            <a:ext cx="1842869" cy="307777"/>
          </a:xfrm>
          <a:prstGeom prst="rect">
            <a:avLst/>
          </a:prstGeom>
          <a:noFill/>
        </p:spPr>
        <p:txBody>
          <a:bodyPr wrap="square" rtlCol="0">
            <a:spAutoFit/>
          </a:bodyPr>
          <a:lstStyle/>
          <a:p>
            <a:pPr algn="r"/>
            <a:r>
              <a:rPr lang="en-ZA" sz="1400" dirty="0"/>
              <a:t>SMB</a:t>
            </a:r>
            <a:r>
              <a:rPr lang="en-ZA" sz="1400" dirty="0">
                <a:solidFill>
                  <a:srgbClr val="FF0000"/>
                </a:solidFill>
              </a:rPr>
              <a:t>secure</a:t>
            </a:r>
            <a:r>
              <a:rPr lang="en-ZA" sz="1400" baseline="30000" dirty="0"/>
              <a:t>™</a:t>
            </a:r>
            <a:endParaRPr lang="en-ZA" sz="1400" baseline="30000" dirty="0">
              <a:solidFill>
                <a:schemeClr val="bg2">
                  <a:lumMod val="75000"/>
                </a:schemeClr>
              </a:solidFill>
              <a:latin typeface="Arial Narrow" panose="020B0606020202030204" pitchFamily="34" charset="0"/>
            </a:endParaRPr>
          </a:p>
        </p:txBody>
      </p:sp>
      <p:sp>
        <p:nvSpPr>
          <p:cNvPr id="28" name="TextBox 27">
            <a:extLst>
              <a:ext uri="{FF2B5EF4-FFF2-40B4-BE49-F238E27FC236}">
                <a16:creationId xmlns:a16="http://schemas.microsoft.com/office/drawing/2014/main" id="{D54E4937-42C1-84E2-DFF8-F4354B7EBBA5}"/>
              </a:ext>
            </a:extLst>
          </p:cNvPr>
          <p:cNvSpPr txBox="1"/>
          <p:nvPr/>
        </p:nvSpPr>
        <p:spPr>
          <a:xfrm>
            <a:off x="-1" y="9652967"/>
            <a:ext cx="4925875" cy="215444"/>
          </a:xfrm>
          <a:prstGeom prst="rect">
            <a:avLst/>
          </a:prstGeom>
          <a:noFill/>
        </p:spPr>
        <p:txBody>
          <a:bodyPr wrap="square" rtlCol="0" anchor="ctr">
            <a:spAutoFit/>
          </a:bodyPr>
          <a:lstStyle/>
          <a:p>
            <a:pPr lvl="0">
              <a:defRPr/>
            </a:pPr>
            <a:r>
              <a:rPr lang="en-ZA" sz="800" b="1" dirty="0">
                <a:solidFill>
                  <a:srgbClr val="FF0000"/>
                </a:solidFill>
                <a:latin typeface="Arial Narrow" panose="020B0606020202030204" pitchFamily="34" charset="0"/>
              </a:rPr>
              <a:t>*</a:t>
            </a:r>
            <a:r>
              <a:rPr lang="en-ZA" sz="800" dirty="0">
                <a:solidFill>
                  <a:schemeClr val="bg2">
                    <a:lumMod val="50000"/>
                  </a:schemeClr>
                </a:solidFill>
                <a:latin typeface="Arial Narrow" panose="020B0606020202030204" pitchFamily="34" charset="0"/>
              </a:rPr>
              <a:t> COM Addin for Microsoft Classic Outlook on Windows PC. </a:t>
            </a:r>
            <a:r>
              <a:rPr kumimoji="0" lang="en-ZA" sz="800" b="1" i="0" u="none" strike="noStrike" kern="1200" cap="none" spc="0" normalizeH="0" baseline="0" noProof="0" dirty="0">
                <a:ln>
                  <a:noFill/>
                </a:ln>
                <a:solidFill>
                  <a:srgbClr val="FF0000"/>
                </a:solidFill>
                <a:effectLst/>
                <a:uLnTx/>
                <a:uFillTx/>
                <a:latin typeface="Arial Narrow" panose="020B0606020202030204" pitchFamily="34" charset="0"/>
              </a:rPr>
              <a:t>**</a:t>
            </a:r>
            <a:r>
              <a:rPr kumimoji="0" lang="en-ZA" sz="800" b="0" i="0" u="none" strike="noStrike" kern="1200" cap="none" spc="0" normalizeH="0" baseline="0" noProof="0" dirty="0">
                <a:ln>
                  <a:noFill/>
                </a:ln>
                <a:solidFill>
                  <a:schemeClr val="bg2">
                    <a:lumMod val="50000"/>
                  </a:schemeClr>
                </a:solidFill>
                <a:effectLst/>
                <a:uLnTx/>
                <a:uFillTx/>
                <a:latin typeface="Arial Narrow" panose="020B0606020202030204" pitchFamily="34" charset="0"/>
              </a:rPr>
              <a:t> Cyber Warranty only applies to SMEs domiciled in South Africa.</a:t>
            </a:r>
          </a:p>
        </p:txBody>
      </p:sp>
    </p:spTree>
    <p:extLst>
      <p:ext uri="{BB962C8B-B14F-4D97-AF65-F5344CB8AC3E}">
        <p14:creationId xmlns:p14="http://schemas.microsoft.com/office/powerpoint/2010/main" val="3436794594"/>
      </p:ext>
    </p:extLst>
  </p:cSld>
  <p:clrMapOvr>
    <a:masterClrMapping/>
  </p:clrMapOvr>
  <p:transition spd="slow">
    <p:push dir="u"/>
  </p:transition>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Main Event">
  <a:themeElements>
    <a:clrScheme name="Main Event">
      <a:dk1>
        <a:sysClr val="windowText" lastClr="000000"/>
      </a:dk1>
      <a:lt1>
        <a:sysClr val="window" lastClr="FFFFFF"/>
      </a:lt1>
      <a:dk2>
        <a:srgbClr val="424242"/>
      </a:dk2>
      <a:lt2>
        <a:srgbClr val="C8C8C8"/>
      </a:lt2>
      <a:accent1>
        <a:srgbClr val="B80E0F"/>
      </a:accent1>
      <a:accent2>
        <a:srgbClr val="A6987D"/>
      </a:accent2>
      <a:accent3>
        <a:srgbClr val="7F9A71"/>
      </a:accent3>
      <a:accent4>
        <a:srgbClr val="64969F"/>
      </a:accent4>
      <a:accent5>
        <a:srgbClr val="9B75B2"/>
      </a:accent5>
      <a:accent6>
        <a:srgbClr val="80737A"/>
      </a:accent6>
      <a:hlink>
        <a:srgbClr val="F21213"/>
      </a:hlink>
      <a:folHlink>
        <a:srgbClr val="B6A394"/>
      </a:folHlink>
    </a:clrScheme>
    <a:fontScheme name="Main Event">
      <a:majorFont>
        <a:latin typeface="Impact" panose="020B080603090205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Impact" panose="020B080603090205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Main Event">
      <a:fillStyleLst>
        <a:solidFill>
          <a:schemeClr val="phClr"/>
        </a:solidFill>
        <a:solidFill>
          <a:schemeClr val="phClr">
            <a:tint val="69000"/>
            <a:satMod val="105000"/>
            <a:lumMod val="110000"/>
          </a:schemeClr>
        </a:solidFill>
        <a:blipFill>
          <a:blip xmlns:r="http://schemas.openxmlformats.org/officeDocument/2006/relationships" r:embed="rId1">
            <a:duotone>
              <a:schemeClr val="phClr">
                <a:shade val="88000"/>
                <a:lumMod val="88000"/>
              </a:schemeClr>
              <a:schemeClr val="phClr"/>
            </a:duotone>
          </a:blip>
          <a:tile tx="0" ty="0" sx="100000" sy="100000" flip="none" algn="tl"/>
        </a:blipFill>
      </a:fillStyleLst>
      <a:lnStyleLst>
        <a:ln w="9525" cap="flat" cmpd="sng" algn="ctr">
          <a:solidFill>
            <a:schemeClr val="phClr">
              <a:shade val="60000"/>
            </a:scheme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effectStyle>
        <a:effectStyle>
          <a:effectLst>
            <a:outerShdw blurRad="25400" dist="127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88000"/>
              </a:schemeClr>
            </a:gs>
          </a:gsLst>
          <a:lin ang="5400000" scaled="0"/>
        </a:gradFill>
        <a:blipFill>
          <a:blip xmlns:r="http://schemas.openxmlformats.org/officeDocument/2006/relationships" r:embed="rId2">
            <a:duotone>
              <a:schemeClr val="phClr">
                <a:shade val="48000"/>
                <a:satMod val="110000"/>
                <a:lumMod val="40000"/>
              </a:schemeClr>
              <a:schemeClr val="phClr">
                <a:tint val="90000"/>
                <a:lumMod val="106000"/>
              </a:schemeClr>
            </a:duotone>
          </a:blip>
          <a:stretch/>
        </a:blipFill>
      </a:bgFillStyleLst>
    </a:fmtScheme>
  </a:themeElements>
  <a:objectDefaults/>
  <a:extraClrSchemeLst/>
  <a:extLst>
    <a:ext uri="{05A4C25C-085E-4340-85A3-A5531E510DB2}">
      <thm15:themeFamily xmlns:thm15="http://schemas.microsoft.com/office/thememl/2012/main" name="Main Event" id="{AC372BB4-D83D-411E-B849-B641926BA760}" vid="{F1EFBDE3-1A95-4E3D-81AD-1F53D65BEA0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TM04033927[[fn=Main Event]]</Template>
  <TotalTime>7325</TotalTime>
  <Words>1046</Words>
  <Application>Microsoft Office PowerPoint</Application>
  <PresentationFormat>A4 Paper (210x297 mm)</PresentationFormat>
  <Paragraphs>79</Paragraphs>
  <Slides>2</Slides>
  <Notes>1</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vt:i4>
      </vt:variant>
    </vt:vector>
  </HeadingPairs>
  <TitlesOfParts>
    <vt:vector size="11" baseType="lpstr">
      <vt:lpstr>Aileron</vt:lpstr>
      <vt:lpstr>Aileron Ultra-Bold</vt:lpstr>
      <vt:lpstr>Aptos</vt:lpstr>
      <vt:lpstr>Arial</vt:lpstr>
      <vt:lpstr>Arial Narrow</vt:lpstr>
      <vt:lpstr>Impact</vt:lpstr>
      <vt:lpstr>Lato Black</vt:lpstr>
      <vt:lpstr>Wingdings</vt:lpstr>
      <vt:lpstr>Main Event</vt:lpstr>
      <vt:lpstr>SME ComplianceSuite</vt:lpstr>
      <vt:lpstr>Package Details: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Amit Parbhucharan</dc:creator>
  <cp:lastModifiedBy>Amit Parbhucharan</cp:lastModifiedBy>
  <cp:revision>102</cp:revision>
  <cp:lastPrinted>2025-08-12T21:01:05Z</cp:lastPrinted>
  <dcterms:created xsi:type="dcterms:W3CDTF">2025-08-07T12:45:26Z</dcterms:created>
  <dcterms:modified xsi:type="dcterms:W3CDTF">2025-12-31T07:31:13Z</dcterms:modified>
</cp:coreProperties>
</file>