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681" r:id="rId2"/>
    <p:sldId id="682" r:id="rId3"/>
    <p:sldId id="683" r:id="rId4"/>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0F4F8"/>
    <a:srgbClr val="FFFFFF"/>
    <a:srgbClr val="616161"/>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99" d="100"/>
          <a:sy n="99" d="100"/>
        </p:scale>
        <p:origin x="1704" y="-263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2025/12/31</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032BF-6BDC-E53D-1984-FF0CD26749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E0D7B-F2F7-66E1-02A0-AD84F33F03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765C23-7F41-6C07-3AC3-B2C810118B43}"/>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7697AC37-4674-5499-DE4B-45E6141B5C61}"/>
              </a:ext>
            </a:extLst>
          </p:cNvPr>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2837898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2025/12/31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2025/12/31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www.smbsecure.co.za/" TargetMode="External"/><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_rels/slide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9E3EB1-4E84-F818-4673-513EA19651A7}"/>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038B91B-E4E7-17E4-FD4E-F5E370FD873F}"/>
              </a:ext>
            </a:extLst>
          </p:cNvPr>
          <p:cNvSpPr/>
          <p:nvPr/>
        </p:nvSpPr>
        <p:spPr>
          <a:xfrm>
            <a:off x="140064" y="2650362"/>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5</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0+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POPI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Crucial Layers of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Data Protection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6C6EB84C-BB26-70B7-E715-3B282DA2A33B}"/>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785F96C1-35D4-0DC8-1344-36DAD0E4DE8E}"/>
              </a:ext>
            </a:extLst>
          </p:cNvPr>
          <p:cNvSpPr>
            <a:spLocks noGrp="1"/>
          </p:cNvSpPr>
          <p:nvPr>
            <p:ph type="title"/>
          </p:nvPr>
        </p:nvSpPr>
        <p:spPr>
          <a:xfrm>
            <a:off x="3052427" y="133708"/>
            <a:ext cx="3556717" cy="559902"/>
          </a:xfrm>
        </p:spPr>
        <p:txBody>
          <a:bodyPr/>
          <a:lstStyle/>
          <a:p>
            <a:r>
              <a:rPr lang="en-ZA" cap="none" noProof="0" dirty="0">
                <a:ln>
                  <a:solidFill>
                    <a:schemeClr val="tx1"/>
                  </a:solidFill>
                </a:ln>
                <a:solidFill>
                  <a:srgbClr val="FF0000"/>
                </a:solidFill>
              </a:rPr>
              <a:t>HCP </a:t>
            </a:r>
            <a:r>
              <a:rPr lang="en-ZA" sz="2800" cap="none" noProof="0" dirty="0" err="1">
                <a:ln>
                  <a:solidFill>
                    <a:schemeClr val="tx1"/>
                  </a:solidFill>
                </a:ln>
                <a:solidFill>
                  <a:srgbClr val="FF0000"/>
                </a:solidFill>
              </a:rPr>
              <a:t>ComplianceSuite</a:t>
            </a:r>
            <a:endParaRPr lang="en-ZA"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80A2D9C9-E475-A122-4C7B-5117A4FCDAA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28125"/>
            <a:ext cx="2356612" cy="982659"/>
          </a:xfrm>
        </p:spPr>
      </p:pic>
      <p:sp>
        <p:nvSpPr>
          <p:cNvPr id="4" name="TextBox 3">
            <a:extLst>
              <a:ext uri="{FF2B5EF4-FFF2-40B4-BE49-F238E27FC236}">
                <a16:creationId xmlns:a16="http://schemas.microsoft.com/office/drawing/2014/main" id="{AF26D2B8-EDFA-B0A1-EC3D-2380BE392A74}"/>
              </a:ext>
            </a:extLst>
          </p:cNvPr>
          <p:cNvSpPr txBox="1"/>
          <p:nvPr/>
        </p:nvSpPr>
        <p:spPr>
          <a:xfrm>
            <a:off x="704320" y="552321"/>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dirty="0">
                <a:solidFill>
                  <a:prstClr val="white"/>
                </a:solidFill>
                <a:latin typeface="Impact" panose="020B0806030902050204"/>
              </a:rPr>
              <a:t>5</a:t>
            </a: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Cybersecurity Compliance.</a:t>
            </a:r>
          </a:p>
        </p:txBody>
      </p:sp>
      <p:sp>
        <p:nvSpPr>
          <p:cNvPr id="11" name="Rectangle: Rounded Corners 10">
            <a:extLst>
              <a:ext uri="{FF2B5EF4-FFF2-40B4-BE49-F238E27FC236}">
                <a16:creationId xmlns:a16="http://schemas.microsoft.com/office/drawing/2014/main" id="{33D2A6D1-8152-182F-3919-8CE2182A7B0E}"/>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306A68FB-48F1-8A03-C22D-82AACB3D5376}"/>
              </a:ext>
            </a:extLst>
          </p:cNvPr>
          <p:cNvGrpSpPr/>
          <p:nvPr/>
        </p:nvGrpSpPr>
        <p:grpSpPr>
          <a:xfrm>
            <a:off x="536830" y="4204793"/>
            <a:ext cx="5821641" cy="369332"/>
            <a:chOff x="473330" y="4482750"/>
            <a:chExt cx="5821641" cy="369332"/>
          </a:xfrm>
        </p:grpSpPr>
        <p:sp>
          <p:nvSpPr>
            <p:cNvPr id="12" name="TextBox 11">
              <a:extLst>
                <a:ext uri="{FF2B5EF4-FFF2-40B4-BE49-F238E27FC236}">
                  <a16:creationId xmlns:a16="http://schemas.microsoft.com/office/drawing/2014/main" id="{4D672B8E-9168-3235-03BE-D2BF3C7D3464}"/>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Cybersecurity Compliance?</a:t>
              </a:r>
            </a:p>
          </p:txBody>
        </p:sp>
        <p:sp>
          <p:nvSpPr>
            <p:cNvPr id="16" name="Freeform 7">
              <a:extLst>
                <a:ext uri="{FF2B5EF4-FFF2-40B4-BE49-F238E27FC236}">
                  <a16:creationId xmlns:a16="http://schemas.microsoft.com/office/drawing/2014/main" id="{972074B1-5DA1-33FF-983A-8B7BC5325EC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721E50E5-BD4A-01DC-D788-4166A05F542C}"/>
              </a:ext>
            </a:extLst>
          </p:cNvPr>
          <p:cNvGrpSpPr/>
          <p:nvPr/>
        </p:nvGrpSpPr>
        <p:grpSpPr>
          <a:xfrm>
            <a:off x="536830" y="5154389"/>
            <a:ext cx="5821641" cy="369332"/>
            <a:chOff x="473330" y="5687222"/>
            <a:chExt cx="5821641" cy="369332"/>
          </a:xfrm>
        </p:grpSpPr>
        <p:sp>
          <p:nvSpPr>
            <p:cNvPr id="13" name="TextBox 12">
              <a:extLst>
                <a:ext uri="{FF2B5EF4-FFF2-40B4-BE49-F238E27FC236}">
                  <a16:creationId xmlns:a16="http://schemas.microsoft.com/office/drawing/2014/main" id="{F6E4F0D1-C054-526F-1CB7-0A1FF99201FA}"/>
                </a:ext>
              </a:extLst>
            </p:cNvPr>
            <p:cNvSpPr txBox="1"/>
            <p:nvPr/>
          </p:nvSpPr>
          <p:spPr>
            <a:xfrm>
              <a:off x="713153" y="5687222"/>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with POPIA &amp; PAIA Regulations?</a:t>
              </a:r>
            </a:p>
          </p:txBody>
        </p:sp>
        <p:sp>
          <p:nvSpPr>
            <p:cNvPr id="17" name="Freeform 7">
              <a:extLst>
                <a:ext uri="{FF2B5EF4-FFF2-40B4-BE49-F238E27FC236}">
                  <a16:creationId xmlns:a16="http://schemas.microsoft.com/office/drawing/2014/main" id="{ECB4D229-99FC-0EB0-A96F-A46DCE8AB99A}"/>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2D066477-D8C5-879F-C227-BCF1CDCE928D}"/>
              </a:ext>
            </a:extLst>
          </p:cNvPr>
          <p:cNvGrpSpPr/>
          <p:nvPr/>
        </p:nvGrpSpPr>
        <p:grpSpPr>
          <a:xfrm>
            <a:off x="560456" y="6688356"/>
            <a:ext cx="6435465" cy="369332"/>
            <a:chOff x="473330" y="6636871"/>
            <a:chExt cx="6435465" cy="369332"/>
          </a:xfrm>
        </p:grpSpPr>
        <p:sp>
          <p:nvSpPr>
            <p:cNvPr id="14" name="TextBox 13">
              <a:extLst>
                <a:ext uri="{FF2B5EF4-FFF2-40B4-BE49-F238E27FC236}">
                  <a16:creationId xmlns:a16="http://schemas.microsoft.com/office/drawing/2014/main" id="{680C73B3-054F-49E3-1D6C-B7F52DF359F0}"/>
                </a:ext>
              </a:extLst>
            </p:cNvPr>
            <p:cNvSpPr txBox="1"/>
            <p:nvPr/>
          </p:nvSpPr>
          <p:spPr>
            <a:xfrm>
              <a:off x="713154" y="6636871"/>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I</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mplement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8" name="Freeform 7">
              <a:extLst>
                <a:ext uri="{FF2B5EF4-FFF2-40B4-BE49-F238E27FC236}">
                  <a16:creationId xmlns:a16="http://schemas.microsoft.com/office/drawing/2014/main" id="{256FBD87-C933-F29A-9247-95C325E05FCE}"/>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18265D36-C686-0EB9-AB23-7672AEC39569}"/>
              </a:ext>
            </a:extLst>
          </p:cNvPr>
          <p:cNvGrpSpPr/>
          <p:nvPr/>
        </p:nvGrpSpPr>
        <p:grpSpPr>
          <a:xfrm>
            <a:off x="560456" y="7380992"/>
            <a:ext cx="6435465" cy="369332"/>
            <a:chOff x="473330" y="7399906"/>
            <a:chExt cx="6435465" cy="369332"/>
          </a:xfrm>
        </p:grpSpPr>
        <p:sp>
          <p:nvSpPr>
            <p:cNvPr id="15" name="TextBox 14">
              <a:extLst>
                <a:ext uri="{FF2B5EF4-FFF2-40B4-BE49-F238E27FC236}">
                  <a16:creationId xmlns:a16="http://schemas.microsoft.com/office/drawing/2014/main" id="{B5AB1C44-3BD5-3C42-60D8-1941224BC7EF}"/>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9" name="Freeform 7">
              <a:extLst>
                <a:ext uri="{FF2B5EF4-FFF2-40B4-BE49-F238E27FC236}">
                  <a16:creationId xmlns:a16="http://schemas.microsoft.com/office/drawing/2014/main" id="{3466FD27-C5F8-0592-4048-250EE93B97D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FC1B7E50-4B15-F1FA-C7D4-428D589E2454}"/>
              </a:ext>
            </a:extLst>
          </p:cNvPr>
          <p:cNvSpPr/>
          <p:nvPr/>
        </p:nvSpPr>
        <p:spPr>
          <a:xfrm flipV="1">
            <a:off x="776654" y="5106058"/>
            <a:ext cx="5581817" cy="12331"/>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8" name="TextBox 27">
            <a:extLst>
              <a:ext uri="{FF2B5EF4-FFF2-40B4-BE49-F238E27FC236}">
                <a16:creationId xmlns:a16="http://schemas.microsoft.com/office/drawing/2014/main" id="{C24BB1DB-59F6-E10C-3DEA-06486BCA3FD3}"/>
              </a:ext>
            </a:extLst>
          </p:cNvPr>
          <p:cNvSpPr txBox="1"/>
          <p:nvPr/>
        </p:nvSpPr>
        <p:spPr>
          <a:xfrm>
            <a:off x="766992" y="4484932"/>
            <a:ext cx="5657552" cy="584775"/>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Cybersecurity compliance is your adherence to security and data protection guidelines (such as HPCSA code of conduct), regulations (such as the POPI Act, PAIA, GDPR, etc), Frameworks and Standards (such as NIST, CIS, ISO27001, etc) or those data security questionnaires which you might be asked to complete by suppliers and customers for business engagement. These regulations, frameworks and questionnaires are significant to ensuring that your organisation's security practices align with legal and industry requirements, thereby mitigating risks and maintaining trust.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6E80EC8-59CF-43DF-5CFB-59B040BE197D}"/>
              </a:ext>
            </a:extLst>
          </p:cNvPr>
          <p:cNvSpPr txBox="1"/>
          <p:nvPr/>
        </p:nvSpPr>
        <p:spPr>
          <a:xfrm>
            <a:off x="766992" y="5436435"/>
            <a:ext cx="5657552" cy="120032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and scams, it is crucial for your practice to demonstrate a strong commitment to cybersecurity compliance to build trust with patients, partners, and stakeholders, and enhance your practice’s reputation. In South Africa, the Protection of Personal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POPIA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is an important requirement set by government to regulate the collection, use, protection, security and disposal of personal information of S.A. citizens and companies – both are recognised under the law. Equally the Promotion of Access to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helps to protect internal and confidential data when access requests are made. Compliance is not merely a regulatory burden; it is a fundamental aspect of responsible business practice. Complying with POPIA &amp; PAIA are essential for protecting your patients, your own practice, and the supply-chain. The Information Regulator has been empowered by these Acts to enforce the regulations.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 has the authority to levy significant financial penalties for data breaches.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public notices causing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reputational damage and patient defection</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D1A2612A-1600-4BC4-ED93-16A9FCAE8F03}"/>
              </a:ext>
            </a:extLst>
          </p:cNvPr>
          <p:cNvSpPr txBox="1"/>
          <p:nvPr/>
        </p:nvSpPr>
        <p:spPr>
          <a:xfrm>
            <a:off x="776654" y="6986316"/>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 practice owner you must embed the security of personal information into your practice culture. This means treating compliance not as an IT project, but as a core, ongoing business function focused on managing risk, protecting sensitive data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implementing security controls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C93DBAC6-B60E-795C-F388-B0F4448DB379}"/>
              </a:ext>
            </a:extLst>
          </p:cNvPr>
          <p:cNvSpPr/>
          <p:nvPr/>
        </p:nvSpPr>
        <p:spPr>
          <a:xfrm>
            <a:off x="766992" y="7350613"/>
            <a:ext cx="5591479" cy="5036"/>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BE67F250-376C-3BDD-EEC9-08982E7E9B44}"/>
              </a:ext>
            </a:extLst>
          </p:cNvPr>
          <p:cNvSpPr/>
          <p:nvPr/>
        </p:nvSpPr>
        <p:spPr>
          <a:xfrm flipV="1">
            <a:off x="722996" y="6656586"/>
            <a:ext cx="5635474" cy="503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B0BF909D-6DA6-035D-3B80-430D3AFD1328}"/>
              </a:ext>
            </a:extLst>
          </p:cNvPr>
          <p:cNvSpPr txBox="1"/>
          <p:nvPr/>
        </p:nvSpPr>
        <p:spPr>
          <a:xfrm>
            <a:off x="776654" y="7668511"/>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health practices, helping to meet several key requirements for cybersecurity compliance. It inexpensively offers broad coverage for compliance that includes data protection, risk assessment, external &amp; internal attack surface monitoring, vital controls, reporting and auditing,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increased operational efficiency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9221DE26-26DC-21E3-0DBB-E2F1C6B9A6E4}"/>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C515BB0C-668D-E22F-FE5D-554E3FD559B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3" name="Rectangle: Rounded Corners 2">
            <a:extLst>
              <a:ext uri="{FF2B5EF4-FFF2-40B4-BE49-F238E27FC236}">
                <a16:creationId xmlns:a16="http://schemas.microsoft.com/office/drawing/2014/main" id="{C337E9A0-A9C6-81B3-3473-782D4DF54AE8}"/>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templates and guidance related to Data Protection,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pic>
        <p:nvPicPr>
          <p:cNvPr id="21" name="Picture 20" descr="A cartoon of a person smiling&#10;&#10;AI-generated content may be incorrect.">
            <a:extLst>
              <a:ext uri="{FF2B5EF4-FFF2-40B4-BE49-F238E27FC236}">
                <a16:creationId xmlns:a16="http://schemas.microsoft.com/office/drawing/2014/main" id="{83CE8E08-6A46-2992-D9AE-A293686F4F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6377" y="8225873"/>
            <a:ext cx="1451453" cy="1673756"/>
          </a:xfrm>
          <a:prstGeom prst="rect">
            <a:avLst/>
          </a:prstGeom>
        </p:spPr>
      </p:pic>
      <p:sp>
        <p:nvSpPr>
          <p:cNvPr id="9" name="Rectangle: Top Corners Rounded 8">
            <a:extLst>
              <a:ext uri="{FF2B5EF4-FFF2-40B4-BE49-F238E27FC236}">
                <a16:creationId xmlns:a16="http://schemas.microsoft.com/office/drawing/2014/main" id="{A7A1037A-9F8A-2C78-AEC7-1F8572483D39}"/>
              </a:ext>
            </a:extLst>
          </p:cNvPr>
          <p:cNvSpPr/>
          <p:nvPr/>
        </p:nvSpPr>
        <p:spPr>
          <a:xfrm rot="16200000">
            <a:off x="-255827" y="3044891"/>
            <a:ext cx="1300564"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dirty="0"/>
              <a:t>SME VALUE</a:t>
            </a:r>
          </a:p>
        </p:txBody>
      </p:sp>
      <p:sp>
        <p:nvSpPr>
          <p:cNvPr id="8" name="Rectangle: Rounded Corners 7">
            <a:extLst>
              <a:ext uri="{FF2B5EF4-FFF2-40B4-BE49-F238E27FC236}">
                <a16:creationId xmlns:a16="http://schemas.microsoft.com/office/drawing/2014/main" id="{2F546AEC-8054-0912-B89F-24443143753C}"/>
              </a:ext>
            </a:extLst>
          </p:cNvPr>
          <p:cNvSpPr/>
          <p:nvPr/>
        </p:nvSpPr>
        <p:spPr>
          <a:xfrm>
            <a:off x="140064" y="1261029"/>
            <a:ext cx="2134009" cy="1231520"/>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Reduce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0" i="0" u="none" strike="noStrike" kern="1200" cap="none" spc="0" normalizeH="0" baseline="0" noProof="0" dirty="0">
                <a:ln>
                  <a:noFill/>
                </a:ln>
                <a:solidFill>
                  <a:srgbClr val="7030A0"/>
                </a:solidFill>
                <a:effectLst/>
                <a:uLnTx/>
                <a:uFillTx/>
                <a:latin typeface="Impact" panose="020B0806030902050204"/>
                <a:ea typeface="+mn-ea"/>
                <a:cs typeface="+mn-cs"/>
              </a:rPr>
              <a:t>COST</a:t>
            </a:r>
            <a:endParaRPr kumimoji="0" lang="en-ZA" sz="20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3" name="Rectangle: Rounded Corners 22">
            <a:extLst>
              <a:ext uri="{FF2B5EF4-FFF2-40B4-BE49-F238E27FC236}">
                <a16:creationId xmlns:a16="http://schemas.microsoft.com/office/drawing/2014/main" id="{57F00DA1-7B66-A412-2AE1-3BACE548EA2D}"/>
              </a:ext>
            </a:extLst>
          </p:cNvPr>
          <p:cNvSpPr/>
          <p:nvPr/>
        </p:nvSpPr>
        <p:spPr>
          <a:xfrm>
            <a:off x="2361995" y="1265263"/>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Reduce</a:t>
            </a:r>
            <a:r>
              <a:rPr kumimoji="0" lang="en-ZA" sz="20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0" i="0" u="none" strike="noStrike" kern="1200" cap="none" spc="0" normalizeH="0" baseline="0" noProof="0" dirty="0">
                <a:ln>
                  <a:noFill/>
                </a:ln>
                <a:solidFill>
                  <a:srgbClr val="7030A0"/>
                </a:solidFill>
                <a:effectLst/>
                <a:uLnTx/>
                <a:uFillTx/>
                <a:latin typeface="Impact" panose="020B0806030902050204"/>
                <a:ea typeface="+mn-ea"/>
                <a:cs typeface="+mn-cs"/>
              </a:rPr>
              <a:t>COMPLEXITY</a:t>
            </a:r>
            <a:endParaRPr kumimoji="0" lang="en-ZA" sz="3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2" name="Rectangle: Rounded Corners 31">
            <a:extLst>
              <a:ext uri="{FF2B5EF4-FFF2-40B4-BE49-F238E27FC236}">
                <a16:creationId xmlns:a16="http://schemas.microsoft.com/office/drawing/2014/main" id="{F030C488-9AE1-B423-18D6-7F940473F681}"/>
              </a:ext>
            </a:extLst>
          </p:cNvPr>
          <p:cNvSpPr/>
          <p:nvPr/>
        </p:nvSpPr>
        <p:spPr>
          <a:xfrm>
            <a:off x="4574178" y="1269318"/>
            <a:ext cx="2143758" cy="1223231"/>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Improve</a:t>
            </a:r>
            <a:endParaRPr lang="en-ZA" sz="900" dirty="0">
              <a:solidFill>
                <a:prstClr val="black"/>
              </a:solidFill>
              <a:latin typeface="Arial Narrow" panose="020B0606020202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ZA" sz="2800" dirty="0">
                <a:solidFill>
                  <a:srgbClr val="7030A0"/>
                </a:solidFill>
                <a:latin typeface="Impact" panose="020B0806030902050204"/>
              </a:rPr>
              <a:t>COMPLIANCE</a:t>
            </a:r>
            <a:endParaRPr kumimoji="0" lang="en-ZA" sz="3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2" name="TextBox 21">
            <a:extLst>
              <a:ext uri="{FF2B5EF4-FFF2-40B4-BE49-F238E27FC236}">
                <a16:creationId xmlns:a16="http://schemas.microsoft.com/office/drawing/2014/main" id="{D05C0CCA-74DC-0F06-6E3E-F51A953BBB92}"/>
              </a:ext>
            </a:extLst>
          </p:cNvPr>
          <p:cNvSpPr txBox="1"/>
          <p:nvPr/>
        </p:nvSpPr>
        <p:spPr>
          <a:xfrm>
            <a:off x="140064" y="8929606"/>
            <a:ext cx="3586116" cy="800219"/>
          </a:xfrm>
          <a:prstGeom prst="rect">
            <a:avLst/>
          </a:prstGeom>
          <a:noFill/>
        </p:spPr>
        <p:txBody>
          <a:bodyPr wrap="square" rtlCol="0">
            <a:spAutoFit/>
          </a:bodyPr>
          <a:lstStyle/>
          <a:p>
            <a:pPr lvl="0">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 </a:t>
            </a:r>
            <a:r>
              <a:rPr lang="en-ZA" dirty="0">
                <a:solidFill>
                  <a:schemeClr val="bg1">
                    <a:lumMod val="50000"/>
                  </a:schemeClr>
                </a:solidFill>
              </a:rPr>
              <a:t>| </a:t>
            </a:r>
            <a:r>
              <a:rPr lang="en-ZA" sz="1600" dirty="0">
                <a:solidFill>
                  <a:schemeClr val="bg1">
                    <a:lumMod val="65000"/>
                  </a:schemeClr>
                </a:solidFill>
              </a:rPr>
              <a:t>HCP </a:t>
            </a:r>
            <a:r>
              <a:rPr lang="en-ZA" sz="1600" dirty="0" err="1">
                <a:solidFill>
                  <a:schemeClr val="bg1">
                    <a:lumMod val="65000"/>
                  </a:schemeClr>
                </a:solidFill>
              </a:rPr>
              <a:t>ComplianceSuite</a:t>
            </a:r>
            <a:endParaRPr kumimoji="0" lang="en-ZA" sz="18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hlinkClick r:id="rId6"/>
              </a:rPr>
              <a:t>www.smbsecure.co.za</a:t>
            </a:r>
            <a:endParaRPr lang="en-ZA" sz="1400" dirty="0">
              <a:solidFill>
                <a:srgbClr val="C8C8C8">
                  <a:lumMod val="75000"/>
                </a:srgbClr>
              </a:solidFill>
              <a:latin typeface="Arial Narrow" panose="020B0606020202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1637678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09BE1-7E29-F40A-0F69-5A0E02E5ED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2CE792-53BE-801D-316B-23C085430F2E}"/>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014173DE-6053-F824-E4F3-68045334CC88}"/>
              </a:ext>
            </a:extLst>
          </p:cNvPr>
          <p:cNvGraphicFramePr>
            <a:graphicFrameLocks noGrp="1"/>
          </p:cNvGraphicFramePr>
          <p:nvPr>
            <p:ph idx="1"/>
            <p:extLst>
              <p:ext uri="{D42A27DB-BD31-4B8C-83A1-F6EECF244321}">
                <p14:modId xmlns:p14="http://schemas.microsoft.com/office/powerpoint/2010/main" val="1148276234"/>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28083">
                  <a:extLst>
                    <a:ext uri="{9D8B030D-6E8A-4147-A177-3AD203B41FA5}">
                      <a16:colId xmlns:a16="http://schemas.microsoft.com/office/drawing/2014/main" val="3917816691"/>
                    </a:ext>
                  </a:extLst>
                </a:gridCol>
                <a:gridCol w="1610866">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Training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Data Protection </a:t>
                      </a:r>
                      <a:r>
                        <a:rPr lang="en-ZA" sz="1400" b="1" noProof="0">
                          <a:solidFill>
                            <a:schemeClr val="bg1"/>
                          </a:solidFill>
                          <a:latin typeface="Arial Narrow" panose="020B0606020202030204" pitchFamily="34" charset="0"/>
                        </a:rPr>
                        <a:t>Compliance Toolkit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AI 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54AE8212-D737-4BD4-6AB6-C34F402CF4A1}"/>
              </a:ext>
            </a:extLst>
          </p:cNvPr>
          <p:cNvGrpSpPr/>
          <p:nvPr/>
        </p:nvGrpSpPr>
        <p:grpSpPr>
          <a:xfrm>
            <a:off x="-702462" y="697991"/>
            <a:ext cx="3171711" cy="3406258"/>
            <a:chOff x="0" y="-131624"/>
            <a:chExt cx="4228949" cy="4337575"/>
          </a:xfrm>
        </p:grpSpPr>
        <p:grpSp>
          <p:nvGrpSpPr>
            <p:cNvPr id="6" name="Group 34">
              <a:extLst>
                <a:ext uri="{FF2B5EF4-FFF2-40B4-BE49-F238E27FC236}">
                  <a16:creationId xmlns:a16="http://schemas.microsoft.com/office/drawing/2014/main" id="{C7437981-24EE-7989-422D-95B32AFCAB09}"/>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89A31B19-B80B-224B-0287-85CE49A71A32}"/>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C244C45C-B44C-312B-8C1D-401AA4803AC9}"/>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9F89E547-E0DB-3BA0-C51E-33BC16EC907B}"/>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002A1831-8072-AFE2-93C4-F1B4729C5F96}"/>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AA525D34-6AD3-5F95-489B-3AE9D00336F3}"/>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5DC547AE-0A6A-F7E0-5769-C3D297B14977}"/>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7232589E-F0A0-2809-C3AA-6097E67E197C}"/>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C190806A-2504-47D8-8CC0-A8CE7A27E7B6}"/>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7E56318B-5C6A-5FBF-577E-43F627C9374E}"/>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7BA895AE-94F1-BB1F-8B91-C33FD338165F}"/>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60CB2C3F-D976-0013-F06C-987F0DF80B10}"/>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738D6230-DF30-B48B-D6F2-18C4908626AB}"/>
                </a:ext>
              </a:extLst>
            </p:cNvPr>
            <p:cNvSpPr txBox="1"/>
            <p:nvPr/>
          </p:nvSpPr>
          <p:spPr>
            <a:xfrm>
              <a:off x="1176310" y="637927"/>
              <a:ext cx="2735686"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a:t>
              </a:r>
              <a:r>
                <a:rPr lang="en-ZA" sz="1100" spc="34" dirty="0">
                  <a:solidFill>
                    <a:schemeClr val="bg1"/>
                  </a:solidFill>
                  <a:latin typeface="Arial Narrow" panose="020B0606020202030204" pitchFamily="34" charset="0"/>
                  <a:ea typeface="Aileron"/>
                  <a:cs typeface="Aileron"/>
                  <a:sym typeface="Aileron"/>
                </a:rPr>
                <a:t>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baseline="30000" dirty="0">
                  <a:solidFill>
                    <a:srgbClr val="FF0000"/>
                  </a:solidFill>
                  <a:latin typeface="Arial Narrow" panose="020B0606020202030204" pitchFamily="34" charset="0"/>
                  <a:sym typeface="Aileron"/>
                </a:rPr>
                <a:t> </a:t>
              </a:r>
              <a:r>
                <a:rPr lang="en-ZA" sz="1100" spc="34" noProof="0" dirty="0" err="1">
                  <a:solidFill>
                    <a:srgbClr val="FF0000"/>
                  </a:solidFill>
                  <a:latin typeface="Arial Narrow" panose="020B0606020202030204" pitchFamily="34" charset="0"/>
                  <a:ea typeface="Aileron"/>
                  <a:cs typeface="Aileron"/>
                  <a:sym typeface="Aileron"/>
                </a:rPr>
                <a:t>ComplianceSuite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665ED43C-3E2E-D3C6-CE55-996C5C620529}"/>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Your Health Practice Is Built On Trust </a:t>
            </a:r>
          </a:p>
          <a:p>
            <a:pPr algn="just"/>
            <a:r>
              <a:rPr lang="en-ZA" sz="1200" noProof="0" dirty="0">
                <a:solidFill>
                  <a:schemeClr val="tx1"/>
                </a:solidFill>
                <a:latin typeface="Arial Narrow" panose="020B0606020202030204" pitchFamily="34" charset="0"/>
              </a:rPr>
              <a:t>Patients entrust you with their sensitive personal and medical information, as well as their hard-earned money. A successful cyberattack can lead to scams, theft of personal data and funds, identity theft, significant financial loss and emotional distress to patients.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practice will have robust security measures in place to protect sensitive and personal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Health Practice</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client trust following a cyberattack can be difficult. This can lead to a mass exodus of clients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business operations to a complete standstill, preventing your business from serving its clients, paying suppliers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58D14FE6-684D-9085-C3C3-A7E8F8501739}"/>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79CF1B3D-1A89-1C5A-A6C6-E85078B5495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A1EE59BD-6E06-4864-EC1A-29D78897D7F8}"/>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DD6DE77D-F537-3948-FCF9-3480A3DA42F2}"/>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30A7CC03-2E2D-DADC-CF17-707500AA21E5}"/>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30" name="TextBox 29">
            <a:extLst>
              <a:ext uri="{FF2B5EF4-FFF2-40B4-BE49-F238E27FC236}">
                <a16:creationId xmlns:a16="http://schemas.microsoft.com/office/drawing/2014/main" id="{65A5B0C9-E21F-0B99-7255-BB964F4154E4}"/>
              </a:ext>
            </a:extLst>
          </p:cNvPr>
          <p:cNvSpPr txBox="1"/>
          <p:nvPr/>
        </p:nvSpPr>
        <p:spPr>
          <a:xfrm>
            <a:off x="-51450" y="-11896"/>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E78252AB-C859-8EAF-5075-E74A73DC32A4}"/>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87AC15EC-0E79-B08E-B492-DE723DCB2AF0}"/>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7" name="TextBox 26">
            <a:extLst>
              <a:ext uri="{FF2B5EF4-FFF2-40B4-BE49-F238E27FC236}">
                <a16:creationId xmlns:a16="http://schemas.microsoft.com/office/drawing/2014/main" id="{1C2144F4-8FD0-6861-F1F8-E3322FB2A045}"/>
              </a:ext>
            </a:extLst>
          </p:cNvPr>
          <p:cNvSpPr txBox="1"/>
          <p:nvPr/>
        </p:nvSpPr>
        <p:spPr>
          <a:xfrm>
            <a:off x="4759568" y="9598223"/>
            <a:ext cx="1842869" cy="307777"/>
          </a:xfrm>
          <a:prstGeom prst="rect">
            <a:avLst/>
          </a:prstGeom>
          <a:noFill/>
        </p:spPr>
        <p:txBody>
          <a:bodyPr wrap="square" rtlCol="0">
            <a:spAutoFit/>
          </a:bodyPr>
          <a:lstStyle/>
          <a:p>
            <a:pPr algn="r"/>
            <a:r>
              <a:rPr lang="en-ZA" sz="1400" dirty="0"/>
              <a:t>SMB</a:t>
            </a:r>
            <a:r>
              <a:rPr lang="en-ZA" sz="1400" dirty="0">
                <a:solidFill>
                  <a:srgbClr val="FF0000"/>
                </a:solidFill>
              </a:rPr>
              <a:t>secure</a:t>
            </a:r>
            <a:r>
              <a:rPr lang="en-ZA" sz="1400" baseline="30000" dirty="0"/>
              <a:t>™</a:t>
            </a:r>
            <a:endParaRPr lang="en-ZA" sz="1400" baseline="30000" dirty="0">
              <a:solidFill>
                <a:schemeClr val="bg2">
                  <a:lumMod val="75000"/>
                </a:schemeClr>
              </a:solidFill>
              <a:latin typeface="Arial Narrow" panose="020B0606020202030204" pitchFamily="34" charset="0"/>
            </a:endParaRPr>
          </a:p>
        </p:txBody>
      </p:sp>
      <p:sp>
        <p:nvSpPr>
          <p:cNvPr id="28" name="TextBox 27">
            <a:extLst>
              <a:ext uri="{FF2B5EF4-FFF2-40B4-BE49-F238E27FC236}">
                <a16:creationId xmlns:a16="http://schemas.microsoft.com/office/drawing/2014/main" id="{D54E4937-42C1-84E2-DFF8-F4354B7EBBA5}"/>
              </a:ext>
            </a:extLst>
          </p:cNvPr>
          <p:cNvSpPr txBox="1"/>
          <p:nvPr/>
        </p:nvSpPr>
        <p:spPr>
          <a:xfrm>
            <a:off x="-1" y="9652967"/>
            <a:ext cx="4925875"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SMEs domiciled in South Africa.</a:t>
            </a:r>
          </a:p>
        </p:txBody>
      </p:sp>
    </p:spTree>
    <p:extLst>
      <p:ext uri="{BB962C8B-B14F-4D97-AF65-F5344CB8AC3E}">
        <p14:creationId xmlns:p14="http://schemas.microsoft.com/office/powerpoint/2010/main" val="343679459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D0BAD-B4C3-AB7A-AEBA-A998E484C4E3}"/>
              </a:ext>
            </a:extLst>
          </p:cNvPr>
          <p:cNvSpPr>
            <a:spLocks noGrp="1"/>
          </p:cNvSpPr>
          <p:nvPr>
            <p:ph type="title"/>
          </p:nvPr>
        </p:nvSpPr>
        <p:spPr>
          <a:xfrm>
            <a:off x="-75062" y="367556"/>
            <a:ext cx="6444486" cy="484092"/>
          </a:xfrm>
        </p:spPr>
        <p:txBody>
          <a:bodyPr/>
          <a:lstStyle/>
          <a:p>
            <a:pPr algn="ctr"/>
            <a:r>
              <a:rPr lang="en-ZA" sz="2800" b="0" dirty="0"/>
              <a:t>Protect &amp; Secure Patient Personal Data</a:t>
            </a:r>
            <a:endParaRPr lang="en-ZA" sz="2800" dirty="0"/>
          </a:p>
        </p:txBody>
      </p:sp>
      <p:graphicFrame>
        <p:nvGraphicFramePr>
          <p:cNvPr id="5" name="Content Placeholder 4">
            <a:extLst>
              <a:ext uri="{FF2B5EF4-FFF2-40B4-BE49-F238E27FC236}">
                <a16:creationId xmlns:a16="http://schemas.microsoft.com/office/drawing/2014/main" id="{3EC557CB-7D1C-823A-AEFB-911CCE2D621A}"/>
              </a:ext>
            </a:extLst>
          </p:cNvPr>
          <p:cNvGraphicFramePr>
            <a:graphicFrameLocks noGrp="1"/>
          </p:cNvGraphicFramePr>
          <p:nvPr>
            <p:ph idx="1"/>
            <p:extLst>
              <p:ext uri="{D42A27DB-BD31-4B8C-83A1-F6EECF244321}">
                <p14:modId xmlns:p14="http://schemas.microsoft.com/office/powerpoint/2010/main" val="722813629"/>
              </p:ext>
            </p:extLst>
          </p:nvPr>
        </p:nvGraphicFramePr>
        <p:xfrm>
          <a:off x="133224" y="1521363"/>
          <a:ext cx="6236200" cy="3434080"/>
        </p:xfrm>
        <a:graphic>
          <a:graphicData uri="http://schemas.openxmlformats.org/drawingml/2006/table">
            <a:tbl>
              <a:tblPr firstRow="1" bandRow="1">
                <a:tableStyleId>{5C22544A-7EE6-4342-B048-85BDC9FD1C3A}</a:tableStyleId>
              </a:tblPr>
              <a:tblGrid>
                <a:gridCol w="3232898">
                  <a:extLst>
                    <a:ext uri="{9D8B030D-6E8A-4147-A177-3AD203B41FA5}">
                      <a16:colId xmlns:a16="http://schemas.microsoft.com/office/drawing/2014/main" val="4179813209"/>
                    </a:ext>
                  </a:extLst>
                </a:gridCol>
                <a:gridCol w="3003302">
                  <a:extLst>
                    <a:ext uri="{9D8B030D-6E8A-4147-A177-3AD203B41FA5}">
                      <a16:colId xmlns:a16="http://schemas.microsoft.com/office/drawing/2014/main" val="2313498937"/>
                    </a:ext>
                  </a:extLst>
                </a:gridCol>
              </a:tblGrid>
              <a:tr h="370840">
                <a:tc>
                  <a:txBody>
                    <a:bodyPr/>
                    <a:lstStyle/>
                    <a:p>
                      <a:r>
                        <a:rPr lang="en-ZA" b="1" dirty="0">
                          <a:solidFill>
                            <a:schemeClr val="bg1"/>
                          </a:solidFill>
                          <a:latin typeface="Arial Narrow" panose="020B0606020202030204" pitchFamily="34" charset="0"/>
                          <a:cs typeface="Arial" panose="020B0604020202020204" pitchFamily="34" charset="0"/>
                        </a:rPr>
                        <a:t>HPCSA Guidance</a:t>
                      </a:r>
                    </a:p>
                  </a:txBody>
                  <a:tcPr anchor="ctr">
                    <a:solidFill>
                      <a:schemeClr val="tx1"/>
                    </a:solidFill>
                  </a:tcPr>
                </a:tc>
                <a:tc>
                  <a:txBody>
                    <a:bodyPr/>
                    <a:lstStyle/>
                    <a:p>
                      <a:r>
                        <a:rPr lang="en-ZA" b="1" dirty="0">
                          <a:solidFill>
                            <a:schemeClr val="bg1"/>
                          </a:solidFill>
                          <a:latin typeface="Arial Narrow" panose="020B0606020202030204" pitchFamily="34" charset="0"/>
                          <a:cs typeface="Arial" panose="020B0604020202020204" pitchFamily="34" charset="0"/>
                        </a:rPr>
                        <a:t>Key Controls To Implement Now</a:t>
                      </a:r>
                    </a:p>
                  </a:txBody>
                  <a:tcPr anchor="ctr">
                    <a:solidFill>
                      <a:schemeClr val="tx1"/>
                    </a:solidFill>
                  </a:tcPr>
                </a:tc>
                <a:extLst>
                  <a:ext uri="{0D108BD9-81ED-4DB2-BD59-A6C34878D82A}">
                    <a16:rowId xmlns:a16="http://schemas.microsoft.com/office/drawing/2014/main" val="3647050626"/>
                  </a:ext>
                </a:extLst>
              </a:tr>
              <a:tr h="370840">
                <a:tc>
                  <a:txBody>
                    <a:bodyPr/>
                    <a:lstStyle/>
                    <a:p>
                      <a:pPr algn="just"/>
                      <a:r>
                        <a:rPr lang="en-US" sz="1400" b="0" i="0" u="none" strike="noStrike" kern="1200" baseline="0" dirty="0">
                          <a:solidFill>
                            <a:schemeClr val="dk1"/>
                          </a:solidFill>
                          <a:latin typeface="Arial Narrow" panose="020B0606020202030204" pitchFamily="34" charset="0"/>
                          <a:ea typeface="+mn-ea"/>
                          <a:cs typeface="Arial" panose="020B0604020202020204" pitchFamily="34" charset="0"/>
                        </a:rPr>
                        <a:t>Patient information must be treated as confidential. </a:t>
                      </a:r>
                      <a:r>
                        <a:rPr lang="en-US" sz="1400" b="0" i="0" u="none" strike="noStrike" kern="1200" baseline="0" dirty="0">
                          <a:solidFill>
                            <a:schemeClr val="dk1"/>
                          </a:solidFill>
                          <a:latin typeface="Arial Narrow" panose="020B0606020202030204" pitchFamily="34" charset="0"/>
                          <a:ea typeface="+mn-ea"/>
                          <a:cs typeface="+mn-cs"/>
                        </a:rPr>
                        <a:t>Electronic and telemedicine records must be safeguarded. Security measures should be documented, including encryption, password-protected systems, and controlled </a:t>
                      </a:r>
                      <a:r>
                        <a:rPr lang="en-ZA" sz="1400" b="0" i="0" u="none" strike="noStrike" kern="1200" baseline="0" dirty="0">
                          <a:solidFill>
                            <a:schemeClr val="dk1"/>
                          </a:solidFill>
                          <a:latin typeface="Arial Narrow" panose="020B0606020202030204" pitchFamily="34" charset="0"/>
                          <a:ea typeface="+mn-ea"/>
                          <a:cs typeface="+mn-cs"/>
                        </a:rPr>
                        <a:t>access to records.</a:t>
                      </a:r>
                      <a:endParaRPr lang="en-ZA" sz="1400" b="0" dirty="0">
                        <a:latin typeface="Arial Narrow" panose="020B0606020202030204" pitchFamily="34" charset="0"/>
                        <a:cs typeface="Arial" panose="020B0604020202020204" pitchFamily="34" charset="0"/>
                      </a:endParaRPr>
                    </a:p>
                  </a:txBody>
                  <a:tcPr anchor="ctr"/>
                </a:tc>
                <a:tc rowSpan="3">
                  <a:txBody>
                    <a:bodyPr/>
                    <a:lstStyle/>
                    <a:p>
                      <a:pPr marL="285750" indent="-285750">
                        <a:buFont typeface="Wingdings" panose="05000000000000000000" pitchFamily="2" charset="2"/>
                        <a:buChar char="ü"/>
                      </a:pPr>
                      <a:r>
                        <a:rPr lang="en-US" sz="1300" b="0" i="0" u="none" strike="noStrike" kern="1200" baseline="0" dirty="0">
                          <a:solidFill>
                            <a:srgbClr val="7030A0"/>
                          </a:solidFill>
                          <a:latin typeface="Arial Narrow" panose="020B0606020202030204" pitchFamily="34" charset="0"/>
                          <a:ea typeface="+mn-ea"/>
                          <a:cs typeface="+mn-cs"/>
                        </a:rPr>
                        <a:t>Role-based access control and unique user accounts.</a:t>
                      </a:r>
                    </a:p>
                    <a:p>
                      <a:pPr marL="285750" indent="-285750">
                        <a:buFont typeface="Wingdings" panose="05000000000000000000" pitchFamily="2" charset="2"/>
                        <a:buChar char="ü"/>
                      </a:pPr>
                      <a:r>
                        <a:rPr lang="en-US" sz="1300" b="0" i="0" u="none" strike="noStrike" kern="1200" baseline="0" dirty="0">
                          <a:solidFill>
                            <a:srgbClr val="7030A0"/>
                          </a:solidFill>
                          <a:latin typeface="Arial Narrow" panose="020B0606020202030204" pitchFamily="34" charset="0"/>
                          <a:ea typeface="+mn-ea"/>
                          <a:cs typeface="+mn-cs"/>
                        </a:rPr>
                        <a:t>Strong passwords and multi-factor authentication to secure &amp; verify access.</a:t>
                      </a:r>
                    </a:p>
                    <a:p>
                      <a:pPr marL="285750" indent="-285750">
                        <a:buFont typeface="Wingdings" panose="05000000000000000000" pitchFamily="2" charset="2"/>
                        <a:buChar char="ü"/>
                      </a:pPr>
                      <a:r>
                        <a:rPr lang="en-US" sz="1300" b="0" i="0" u="none" strike="noStrike" kern="1200" baseline="0" dirty="0">
                          <a:solidFill>
                            <a:srgbClr val="7030A0"/>
                          </a:solidFill>
                          <a:latin typeface="Arial Narrow" panose="020B0606020202030204" pitchFamily="34" charset="0"/>
                          <a:ea typeface="+mn-ea"/>
                          <a:cs typeface="+mn-cs"/>
                        </a:rPr>
                        <a:t>Encryption of patient data at rest and in transit, and on portable devices.</a:t>
                      </a:r>
                    </a:p>
                    <a:p>
                      <a:pPr marL="285750" indent="-285750">
                        <a:buFont typeface="Wingdings" panose="05000000000000000000" pitchFamily="2" charset="2"/>
                        <a:buChar char="ü"/>
                      </a:pPr>
                      <a:r>
                        <a:rPr lang="en-US" sz="1300" b="0" i="0" u="none" strike="noStrike" kern="1200" baseline="0" dirty="0">
                          <a:solidFill>
                            <a:srgbClr val="7030A0"/>
                          </a:solidFill>
                          <a:latin typeface="Arial Narrow" panose="020B0606020202030204" pitchFamily="34" charset="0"/>
                          <a:ea typeface="+mn-ea"/>
                          <a:cs typeface="+mn-cs"/>
                        </a:rPr>
                        <a:t>Secure, encrypted backups tested regularly.</a:t>
                      </a:r>
                    </a:p>
                    <a:p>
                      <a:pPr marL="285750" indent="-285750">
                        <a:buFont typeface="Wingdings" panose="05000000000000000000" pitchFamily="2" charset="2"/>
                        <a:buChar char="ü"/>
                      </a:pPr>
                      <a:r>
                        <a:rPr lang="en-US" sz="1300" b="0" i="0" u="none" strike="noStrike" kern="1200" baseline="0" dirty="0">
                          <a:solidFill>
                            <a:srgbClr val="7030A0"/>
                          </a:solidFill>
                          <a:latin typeface="Arial Narrow" panose="020B0606020202030204" pitchFamily="34" charset="0"/>
                          <a:ea typeface="+mn-ea"/>
                          <a:cs typeface="+mn-cs"/>
                        </a:rPr>
                        <a:t>Device security: screen locks, updates, antivirus, remote lock/wipe.</a:t>
                      </a:r>
                    </a:p>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300" b="0" i="0" u="none" strike="noStrike" kern="1200" baseline="0" dirty="0">
                          <a:solidFill>
                            <a:srgbClr val="7030A0"/>
                          </a:solidFill>
                          <a:latin typeface="Arial Narrow" panose="020B0606020202030204" pitchFamily="34" charset="0"/>
                          <a:ea typeface="+mn-ea"/>
                          <a:cs typeface="+mn-cs"/>
                        </a:rPr>
                        <a:t>Email security: DMARC, MTA-STS (TLS).</a:t>
                      </a:r>
                    </a:p>
                    <a:p>
                      <a:pPr marL="285750" indent="-285750">
                        <a:buFont typeface="Wingdings" panose="05000000000000000000" pitchFamily="2" charset="2"/>
                        <a:buChar char="ü"/>
                      </a:pPr>
                      <a:r>
                        <a:rPr lang="en-US" sz="1300" b="0" i="0" u="none" strike="noStrike" kern="1200" baseline="0" dirty="0">
                          <a:solidFill>
                            <a:srgbClr val="7030A0"/>
                          </a:solidFill>
                          <a:latin typeface="Arial Narrow" panose="020B0606020202030204" pitchFamily="34" charset="0"/>
                          <a:ea typeface="+mn-ea"/>
                          <a:cs typeface="+mn-cs"/>
                        </a:rPr>
                        <a:t>Audit logs and regular review of access to records.</a:t>
                      </a:r>
                    </a:p>
                    <a:p>
                      <a:pPr marL="285750" indent="-285750">
                        <a:buFont typeface="Wingdings" panose="05000000000000000000" pitchFamily="2" charset="2"/>
                        <a:buChar char="ü"/>
                      </a:pPr>
                      <a:r>
                        <a:rPr lang="en-US" sz="1300" b="0" i="0" u="none" strike="noStrike" kern="1200" baseline="0" dirty="0">
                          <a:solidFill>
                            <a:srgbClr val="7030A0"/>
                          </a:solidFill>
                          <a:latin typeface="Arial Narrow" panose="020B0606020202030204" pitchFamily="34" charset="0"/>
                          <a:ea typeface="+mn-ea"/>
                          <a:cs typeface="+mn-cs"/>
                        </a:rPr>
                        <a:t>Staff training and written data protection policies with documented proof.</a:t>
                      </a:r>
                      <a:endParaRPr lang="en-ZA" sz="1300" b="0" dirty="0">
                        <a:solidFill>
                          <a:srgbClr val="7030A0"/>
                        </a:solidFill>
                        <a:latin typeface="Arial Narrow" panose="020B0606020202030204" pitchFamily="34" charset="0"/>
                        <a:cs typeface="Arial" panose="020B0604020202020204" pitchFamily="34" charset="0"/>
                      </a:endParaRPr>
                    </a:p>
                  </a:txBody>
                  <a:tcPr anchor="ctr">
                    <a:solidFill>
                      <a:schemeClr val="bg2">
                        <a:lumMod val="40000"/>
                        <a:lumOff val="60000"/>
                      </a:schemeClr>
                    </a:solidFill>
                  </a:tcPr>
                </a:tc>
                <a:extLst>
                  <a:ext uri="{0D108BD9-81ED-4DB2-BD59-A6C34878D82A}">
                    <a16:rowId xmlns:a16="http://schemas.microsoft.com/office/drawing/2014/main" val="3639635923"/>
                  </a:ext>
                </a:extLst>
              </a:tr>
              <a:tr h="370840">
                <a:tc>
                  <a:txBody>
                    <a:bodyPr/>
                    <a:lstStyle/>
                    <a:p>
                      <a:r>
                        <a:rPr lang="en-ZA" b="1" dirty="0">
                          <a:solidFill>
                            <a:schemeClr val="bg1"/>
                          </a:solidFill>
                          <a:latin typeface="Arial Narrow" panose="020B0606020202030204" pitchFamily="34" charset="0"/>
                          <a:cs typeface="Arial" panose="020B0604020202020204" pitchFamily="34" charset="0"/>
                        </a:rPr>
                        <a:t>POPIA Safeguards</a:t>
                      </a:r>
                    </a:p>
                  </a:txBody>
                  <a:tcPr anchor="ctr">
                    <a:solidFill>
                      <a:schemeClr val="tx1"/>
                    </a:solidFill>
                  </a:tcPr>
                </a:tc>
                <a:tc vMerge="1">
                  <a:txBody>
                    <a:bodyPr/>
                    <a:lstStyle/>
                    <a:p>
                      <a:endParaRPr lang="en-ZA" b="0" dirty="0">
                        <a:solidFill>
                          <a:schemeClr val="bg1"/>
                        </a:solidFill>
                        <a:latin typeface="Arial Narrow" panose="020B0606020202030204" pitchFamily="34" charset="0"/>
                        <a:cs typeface="Arial" panose="020B0604020202020204" pitchFamily="34" charset="0"/>
                      </a:endParaRPr>
                    </a:p>
                  </a:txBody>
                  <a:tcPr>
                    <a:solidFill>
                      <a:schemeClr val="tx1"/>
                    </a:solidFill>
                  </a:tcPr>
                </a:tc>
                <a:extLst>
                  <a:ext uri="{0D108BD9-81ED-4DB2-BD59-A6C34878D82A}">
                    <a16:rowId xmlns:a16="http://schemas.microsoft.com/office/drawing/2014/main" val="3956401311"/>
                  </a:ext>
                </a:extLst>
              </a:tr>
              <a:tr h="370840">
                <a:tc>
                  <a:txBody>
                    <a:bodyPr/>
                    <a:lstStyle/>
                    <a:p>
                      <a:pPr algn="just"/>
                      <a:r>
                        <a:rPr lang="en-US" sz="1350" b="0" i="0" u="none" strike="noStrike" kern="1200" baseline="0" dirty="0">
                          <a:solidFill>
                            <a:schemeClr val="dk1"/>
                          </a:solidFill>
                          <a:latin typeface="Arial Narrow" panose="020B0606020202030204" pitchFamily="34" charset="0"/>
                          <a:ea typeface="+mn-ea"/>
                          <a:cs typeface="+mn-cs"/>
                        </a:rPr>
                        <a:t>Medical practices must implement appropriate technical and </a:t>
                      </a:r>
                      <a:r>
                        <a:rPr lang="en-US" sz="1350" b="0" i="0" u="none" strike="noStrike" kern="1200" baseline="0" dirty="0" err="1">
                          <a:solidFill>
                            <a:schemeClr val="dk1"/>
                          </a:solidFill>
                          <a:latin typeface="Arial Narrow" panose="020B0606020202030204" pitchFamily="34" charset="0"/>
                          <a:ea typeface="+mn-ea"/>
                          <a:cs typeface="+mn-cs"/>
                        </a:rPr>
                        <a:t>organisational</a:t>
                      </a:r>
                      <a:r>
                        <a:rPr lang="en-US" sz="1350" b="0" i="0" u="none" strike="noStrike" kern="1200" baseline="0" dirty="0">
                          <a:solidFill>
                            <a:schemeClr val="dk1"/>
                          </a:solidFill>
                          <a:latin typeface="Arial Narrow" panose="020B0606020202030204" pitchFamily="34" charset="0"/>
                          <a:ea typeface="+mn-ea"/>
                          <a:cs typeface="+mn-cs"/>
                        </a:rPr>
                        <a:t> measures to protect the integrity and confidentiality of personal information and be prepared to respond to and notify affected parties of data breaches.</a:t>
                      </a:r>
                      <a:endParaRPr lang="en-ZA" sz="900" dirty="0">
                        <a:latin typeface="Arial Narrow" panose="020B0606020202030204" pitchFamily="34" charset="0"/>
                        <a:cs typeface="Arial" panose="020B0604020202020204" pitchFamily="34" charset="0"/>
                      </a:endParaRPr>
                    </a:p>
                  </a:txBody>
                  <a:tcPr anchor="ctr"/>
                </a:tc>
                <a:tc vMerge="1">
                  <a:txBody>
                    <a:bodyPr/>
                    <a:lstStyle/>
                    <a:p>
                      <a:endParaRPr lang="en-ZA" sz="900" dirty="0">
                        <a:latin typeface="Arial Narrow" panose="020B0606020202030204" pitchFamily="34" charset="0"/>
                        <a:cs typeface="Arial" panose="020B0604020202020204" pitchFamily="34" charset="0"/>
                      </a:endParaRPr>
                    </a:p>
                  </a:txBody>
                  <a:tcPr/>
                </a:tc>
                <a:extLst>
                  <a:ext uri="{0D108BD9-81ED-4DB2-BD59-A6C34878D82A}">
                    <a16:rowId xmlns:a16="http://schemas.microsoft.com/office/drawing/2014/main" val="3330095860"/>
                  </a:ext>
                </a:extLst>
              </a:tr>
            </a:tbl>
          </a:graphicData>
        </a:graphic>
      </p:graphicFrame>
      <p:sp>
        <p:nvSpPr>
          <p:cNvPr id="4" name="Rectangle: Rounded Corners 3">
            <a:extLst>
              <a:ext uri="{FF2B5EF4-FFF2-40B4-BE49-F238E27FC236}">
                <a16:creationId xmlns:a16="http://schemas.microsoft.com/office/drawing/2014/main" id="{036775D1-7EBB-F9E7-82BF-0A225C0DF8F7}"/>
              </a:ext>
            </a:extLst>
          </p:cNvPr>
          <p:cNvSpPr/>
          <p:nvPr/>
        </p:nvSpPr>
        <p:spPr>
          <a:xfrm>
            <a:off x="116541" y="851648"/>
            <a:ext cx="6252883" cy="619012"/>
          </a:xfrm>
          <a:prstGeom prst="round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1400" dirty="0">
                <a:latin typeface="Arial Narrow" panose="020B0606020202030204" pitchFamily="34" charset="0"/>
              </a:rPr>
              <a:t>Protecting patient information is a professional and legal obligation. Weak security can lead to patient harm, loss of trust, regulatory penalties, and practice disruption.</a:t>
            </a:r>
            <a:endParaRPr lang="en-ZA" sz="1400" dirty="0">
              <a:latin typeface="Arial Narrow" panose="020B0606020202030204" pitchFamily="34" charset="0"/>
            </a:endParaRPr>
          </a:p>
        </p:txBody>
      </p:sp>
      <p:sp>
        <p:nvSpPr>
          <p:cNvPr id="6" name="Rectangle 5">
            <a:extLst>
              <a:ext uri="{FF2B5EF4-FFF2-40B4-BE49-F238E27FC236}">
                <a16:creationId xmlns:a16="http://schemas.microsoft.com/office/drawing/2014/main" id="{6083A9CF-6BCF-4C77-87E2-3B601DECC3ED}"/>
              </a:ext>
            </a:extLst>
          </p:cNvPr>
          <p:cNvSpPr/>
          <p:nvPr/>
        </p:nvSpPr>
        <p:spPr>
          <a:xfrm>
            <a:off x="133224" y="4961240"/>
            <a:ext cx="6236200" cy="609600"/>
          </a:xfrm>
          <a:prstGeom prst="rect">
            <a:avLst/>
          </a:prstGeom>
          <a:solidFill>
            <a:srgbClr val="7030A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Arial Narrow" panose="020B0606020202030204" pitchFamily="34" charset="0"/>
              </a:rPr>
              <a:t>Mapping regulatory duties to concrete controls demonstrates reasonableness,      a critical factor in defending HPCSA complaints and POPIA investigations.</a:t>
            </a:r>
            <a:endParaRPr lang="en-ZA" sz="1600" dirty="0">
              <a:solidFill>
                <a:schemeClr val="bg1"/>
              </a:solidFill>
              <a:latin typeface="Arial Narrow" panose="020B0606020202030204" pitchFamily="34" charset="0"/>
            </a:endParaRPr>
          </a:p>
        </p:txBody>
      </p:sp>
      <p:sp>
        <p:nvSpPr>
          <p:cNvPr id="12" name="Rectangle: Rounded Corners 11">
            <a:extLst>
              <a:ext uri="{FF2B5EF4-FFF2-40B4-BE49-F238E27FC236}">
                <a16:creationId xmlns:a16="http://schemas.microsoft.com/office/drawing/2014/main" id="{EE666DFA-91DD-C7B2-82FF-DBBC7EDB4087}"/>
              </a:ext>
            </a:extLst>
          </p:cNvPr>
          <p:cNvSpPr/>
          <p:nvPr/>
        </p:nvSpPr>
        <p:spPr>
          <a:xfrm>
            <a:off x="133224" y="5879604"/>
            <a:ext cx="6142613" cy="3587816"/>
          </a:xfrm>
          <a:prstGeom prst="round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ZA" sz="1600" b="1" dirty="0">
              <a:solidFill>
                <a:srgbClr val="FF0000"/>
              </a:solidFill>
              <a:latin typeface="Arial Narrow" panose="020B0606020202030204" pitchFamily="34" charset="0"/>
            </a:endParaRPr>
          </a:p>
          <a:p>
            <a:endParaRPr lang="en-ZA" sz="500" b="1" dirty="0">
              <a:solidFill>
                <a:srgbClr val="FF0000"/>
              </a:solidFill>
              <a:latin typeface="Arial Narrow" panose="020B0606020202030204" pitchFamily="34" charset="0"/>
            </a:endParaRPr>
          </a:p>
          <a:p>
            <a:r>
              <a:rPr lang="en-ZA" sz="1600" b="1" dirty="0">
                <a:solidFill>
                  <a:srgbClr val="FF0000"/>
                </a:solidFill>
                <a:latin typeface="Arial Narrow" panose="020B0606020202030204" pitchFamily="34" charset="0"/>
              </a:rPr>
              <a:t>The Scenario</a:t>
            </a:r>
          </a:p>
          <a:p>
            <a:r>
              <a:rPr lang="en-US" sz="1200" dirty="0">
                <a:solidFill>
                  <a:schemeClr val="tx1"/>
                </a:solidFill>
                <a:latin typeface="Arial Narrow" panose="020B0606020202030204" pitchFamily="34" charset="0"/>
              </a:rPr>
              <a:t>A staff member’s laptop containing unencrypted patient records is stolen from a vehicle.                       No access controls were in place. The practice has no documented security controls.</a:t>
            </a:r>
          </a:p>
          <a:p>
            <a:endParaRPr lang="en-US" sz="500" dirty="0">
              <a:solidFill>
                <a:schemeClr val="tx1"/>
              </a:solidFill>
              <a:latin typeface="Arial Narrow" panose="020B0606020202030204" pitchFamily="34" charset="0"/>
            </a:endParaRPr>
          </a:p>
          <a:p>
            <a:r>
              <a:rPr lang="en-ZA" sz="1600" b="1" dirty="0">
                <a:solidFill>
                  <a:srgbClr val="FF0000"/>
                </a:solidFill>
                <a:latin typeface="Arial Narrow" panose="020B0606020202030204" pitchFamily="34" charset="0"/>
              </a:rPr>
              <a:t>What Happens Next</a:t>
            </a:r>
          </a:p>
          <a:p>
            <a:r>
              <a:rPr lang="en-US" sz="1200" dirty="0">
                <a:solidFill>
                  <a:schemeClr val="tx1"/>
                </a:solidFill>
                <a:latin typeface="Arial Narrow" panose="020B0606020202030204" pitchFamily="34" charset="0"/>
              </a:rPr>
              <a:t>1 Patients complain after data appears online.</a:t>
            </a:r>
          </a:p>
          <a:p>
            <a:r>
              <a:rPr lang="en-US" sz="1200" dirty="0">
                <a:solidFill>
                  <a:schemeClr val="tx1"/>
                </a:solidFill>
                <a:latin typeface="Arial Narrow" panose="020B0606020202030204" pitchFamily="34" charset="0"/>
              </a:rPr>
              <a:t>2 HPCSA opens an ethics investigation.</a:t>
            </a:r>
          </a:p>
          <a:p>
            <a:r>
              <a:rPr lang="en-US" sz="1200" dirty="0">
                <a:solidFill>
                  <a:schemeClr val="tx1"/>
                </a:solidFill>
                <a:latin typeface="Arial Narrow" panose="020B0606020202030204" pitchFamily="34" charset="0"/>
              </a:rPr>
              <a:t>3 POPIA requires breach notification and investigation.</a:t>
            </a:r>
          </a:p>
          <a:p>
            <a:r>
              <a:rPr lang="en-US" sz="1200" dirty="0">
                <a:solidFill>
                  <a:schemeClr val="tx1"/>
                </a:solidFill>
                <a:latin typeface="Arial Narrow" panose="020B0606020202030204" pitchFamily="34" charset="0"/>
              </a:rPr>
              <a:t>4 The doctor must explain why encryption and access controls were not used.</a:t>
            </a:r>
          </a:p>
          <a:p>
            <a:endParaRPr lang="en-US" sz="500" dirty="0">
              <a:solidFill>
                <a:schemeClr val="tx1"/>
              </a:solidFill>
              <a:latin typeface="Arial Narrow" panose="020B0606020202030204" pitchFamily="34" charset="0"/>
            </a:endParaRPr>
          </a:p>
          <a:p>
            <a:r>
              <a:rPr lang="en-ZA" sz="1600" b="1" dirty="0">
                <a:solidFill>
                  <a:srgbClr val="FF0000"/>
                </a:solidFill>
                <a:latin typeface="Arial Narrow" panose="020B0606020202030204" pitchFamily="34" charset="0"/>
              </a:rPr>
              <a:t>The Uncomfortable Question</a:t>
            </a:r>
          </a:p>
          <a:p>
            <a:r>
              <a:rPr lang="en-US" sz="1300" b="1" dirty="0">
                <a:solidFill>
                  <a:srgbClr val="7030A0"/>
                </a:solidFill>
                <a:latin typeface="Arial Narrow" panose="020B0606020202030204" pitchFamily="34" charset="0"/>
              </a:rPr>
              <a:t>"Doctor, what reasonable steps did you take to protect patient information?“</a:t>
            </a:r>
          </a:p>
          <a:p>
            <a:endParaRPr lang="en-US" sz="500" b="1" dirty="0">
              <a:solidFill>
                <a:srgbClr val="FF0000"/>
              </a:solidFill>
              <a:latin typeface="Arial Narrow" panose="020B0606020202030204" pitchFamily="34" charset="0"/>
            </a:endParaRPr>
          </a:p>
          <a:p>
            <a:r>
              <a:rPr lang="en-US" sz="1600" b="1" dirty="0">
                <a:solidFill>
                  <a:srgbClr val="FF0000"/>
                </a:solidFill>
                <a:latin typeface="Arial Narrow" panose="020B0606020202030204" pitchFamily="34" charset="0"/>
              </a:rPr>
              <a:t>How </a:t>
            </a:r>
            <a:r>
              <a:rPr lang="en-ZA" sz="1600" b="1" dirty="0">
                <a:solidFill>
                  <a:schemeClr val="tx1"/>
                </a:solidFill>
                <a:latin typeface="Arial Narrow" panose="020B0606020202030204" pitchFamily="34" charset="0"/>
              </a:rPr>
              <a:t>SMB</a:t>
            </a:r>
            <a:r>
              <a:rPr lang="en-ZA" sz="1600" b="1" dirty="0">
                <a:solidFill>
                  <a:srgbClr val="FF0000"/>
                </a:solidFill>
                <a:latin typeface="Arial Narrow" panose="020B0606020202030204" pitchFamily="34" charset="0"/>
              </a:rPr>
              <a:t>secure</a:t>
            </a:r>
            <a:r>
              <a:rPr lang="en-ZA" sz="1600" b="1" dirty="0">
                <a:solidFill>
                  <a:schemeClr val="tx1"/>
                </a:solidFill>
                <a:latin typeface="Arial Narrow" panose="020B0606020202030204" pitchFamily="34" charset="0"/>
              </a:rPr>
              <a:t>™️</a:t>
            </a:r>
            <a:r>
              <a:rPr lang="en-US" sz="1600" b="1" dirty="0">
                <a:solidFill>
                  <a:srgbClr val="FF0000"/>
                </a:solidFill>
                <a:latin typeface="Arial Narrow" panose="020B0606020202030204" pitchFamily="34" charset="0"/>
              </a:rPr>
              <a:t> </a:t>
            </a:r>
            <a:r>
              <a:rPr lang="en-US" sz="1600" b="1" dirty="0" err="1">
                <a:solidFill>
                  <a:srgbClr val="FF0000"/>
                </a:solidFill>
                <a:latin typeface="Arial Narrow" panose="020B0606020202030204" pitchFamily="34" charset="0"/>
              </a:rPr>
              <a:t>ComplianceSuite</a:t>
            </a:r>
            <a:r>
              <a:rPr lang="en-US" sz="1600" b="1" dirty="0">
                <a:solidFill>
                  <a:srgbClr val="FF0000"/>
                </a:solidFill>
                <a:latin typeface="Arial Narrow" panose="020B0606020202030204" pitchFamily="34" charset="0"/>
              </a:rPr>
              <a:t> Changes The Outcome</a:t>
            </a:r>
          </a:p>
          <a:p>
            <a:r>
              <a:rPr lang="en-US" sz="1200" dirty="0">
                <a:solidFill>
                  <a:schemeClr val="tx1"/>
                </a:solidFill>
                <a:latin typeface="Arial Narrow" panose="020B0606020202030204" pitchFamily="34" charset="0"/>
              </a:rPr>
              <a:t>Encryption, access controls, audit logs, and documented policies and proof of measures provide defensibility and significantly reduce professional and legal exposure.</a:t>
            </a:r>
            <a:endParaRPr lang="en-ZA" sz="1200" dirty="0">
              <a:solidFill>
                <a:schemeClr val="tx1"/>
              </a:solidFill>
              <a:latin typeface="Arial Narrow" panose="020B0606020202030204" pitchFamily="34" charset="0"/>
            </a:endParaRPr>
          </a:p>
        </p:txBody>
      </p:sp>
      <p:sp>
        <p:nvSpPr>
          <p:cNvPr id="7" name="Rectangle: Rounded Corners 6">
            <a:extLst>
              <a:ext uri="{FF2B5EF4-FFF2-40B4-BE49-F238E27FC236}">
                <a16:creationId xmlns:a16="http://schemas.microsoft.com/office/drawing/2014/main" id="{E5E2FDB3-7234-BA03-CA46-B31B6FDD22BA}"/>
              </a:ext>
            </a:extLst>
          </p:cNvPr>
          <p:cNvSpPr/>
          <p:nvPr/>
        </p:nvSpPr>
        <p:spPr>
          <a:xfrm>
            <a:off x="-204186" y="5629004"/>
            <a:ext cx="5175681" cy="733011"/>
          </a:xfrm>
          <a:prstGeom prst="round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When Patient Data Goes Wrong</a:t>
            </a:r>
          </a:p>
          <a:p>
            <a:pPr algn="ctr"/>
            <a:r>
              <a:rPr lang="en-US" b="1" dirty="0">
                <a:solidFill>
                  <a:srgbClr val="FFFFCC"/>
                </a:solidFill>
                <a:latin typeface="Arial Narrow" panose="020B0606020202030204" pitchFamily="34" charset="0"/>
              </a:rPr>
              <a:t>A realistic scenario for doctors in small practices</a:t>
            </a:r>
            <a:endParaRPr lang="en-ZA" b="1" dirty="0">
              <a:solidFill>
                <a:srgbClr val="FFFFCC"/>
              </a:solidFill>
              <a:latin typeface="Arial Narrow" panose="020B0606020202030204" pitchFamily="34" charset="0"/>
            </a:endParaRPr>
          </a:p>
        </p:txBody>
      </p:sp>
      <p:pic>
        <p:nvPicPr>
          <p:cNvPr id="10" name="Graphic 9" descr="Medical with solid fill">
            <a:extLst>
              <a:ext uri="{FF2B5EF4-FFF2-40B4-BE49-F238E27FC236}">
                <a16:creationId xmlns:a16="http://schemas.microsoft.com/office/drawing/2014/main" id="{C8FB13CE-4CF5-D642-37F7-93E64A95D7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34997" y="5906238"/>
            <a:ext cx="1019357" cy="1019357"/>
          </a:xfrm>
          <a:prstGeom prst="rect">
            <a:avLst/>
          </a:prstGeom>
        </p:spPr>
      </p:pic>
      <p:sp>
        <p:nvSpPr>
          <p:cNvPr id="8" name="TextBox 7">
            <a:extLst>
              <a:ext uri="{FF2B5EF4-FFF2-40B4-BE49-F238E27FC236}">
                <a16:creationId xmlns:a16="http://schemas.microsoft.com/office/drawing/2014/main" id="{3CD8A300-01DC-D444-6D8A-194F89C795F1}"/>
              </a:ext>
            </a:extLst>
          </p:cNvPr>
          <p:cNvSpPr txBox="1"/>
          <p:nvPr/>
        </p:nvSpPr>
        <p:spPr>
          <a:xfrm>
            <a:off x="5439947" y="9584545"/>
            <a:ext cx="1309043" cy="338554"/>
          </a:xfrm>
          <a:prstGeom prst="rect">
            <a:avLst/>
          </a:prstGeom>
          <a:noFill/>
        </p:spPr>
        <p:txBody>
          <a:bodyPr wrap="square">
            <a:spAutoFit/>
          </a:bodyPr>
          <a:lstStyle/>
          <a:p>
            <a:pPr lvl="0">
              <a:defRPr/>
            </a:pPr>
            <a:r>
              <a:rPr kumimoji="0" lang="en-ZA" sz="16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600" b="0" i="0" u="none" strike="noStrike" kern="1200" cap="none" spc="0" normalizeH="0" baseline="30000" noProof="0" dirty="0">
                <a:ln>
                  <a:noFill/>
                </a:ln>
                <a:effectLst/>
                <a:uLnTx/>
                <a:uFillTx/>
                <a:latin typeface="Impact" panose="020B0806030902050204"/>
                <a:ea typeface="+mn-ea"/>
                <a:cs typeface="+mn-cs"/>
              </a:rPr>
              <a:t>™</a:t>
            </a:r>
            <a:endParaRPr kumimoji="0" lang="en-ZA" sz="16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p:txBody>
      </p:sp>
      <p:sp>
        <p:nvSpPr>
          <p:cNvPr id="11" name="TextBox 10">
            <a:extLst>
              <a:ext uri="{FF2B5EF4-FFF2-40B4-BE49-F238E27FC236}">
                <a16:creationId xmlns:a16="http://schemas.microsoft.com/office/drawing/2014/main" id="{69053C51-B404-ACF2-F54E-B9F7B6BB3DC9}"/>
              </a:ext>
            </a:extLst>
          </p:cNvPr>
          <p:cNvSpPr txBox="1"/>
          <p:nvPr/>
        </p:nvSpPr>
        <p:spPr>
          <a:xfrm>
            <a:off x="3453238" y="9587660"/>
            <a:ext cx="2071251" cy="307777"/>
          </a:xfrm>
          <a:prstGeom prst="rect">
            <a:avLst/>
          </a:prstGeom>
          <a:noFill/>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
        <p:nvSpPr>
          <p:cNvPr id="13" name="TextBox 19">
            <a:extLst>
              <a:ext uri="{FF2B5EF4-FFF2-40B4-BE49-F238E27FC236}">
                <a16:creationId xmlns:a16="http://schemas.microsoft.com/office/drawing/2014/main" id="{39E911E8-D2BF-C75F-E606-24BBD4C72466}"/>
              </a:ext>
            </a:extLst>
          </p:cNvPr>
          <p:cNvSpPr txBox="1"/>
          <p:nvPr/>
        </p:nvSpPr>
        <p:spPr>
          <a:xfrm>
            <a:off x="199061" y="9706318"/>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Tree>
    <p:extLst>
      <p:ext uri="{BB962C8B-B14F-4D97-AF65-F5344CB8AC3E}">
        <p14:creationId xmlns:p14="http://schemas.microsoft.com/office/powerpoint/2010/main" val="51303918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7574</TotalTime>
  <Words>1422</Words>
  <Application>Microsoft Office PowerPoint</Application>
  <PresentationFormat>A4 Paper (210x297 mm)</PresentationFormat>
  <Paragraphs>116</Paragraphs>
  <Slides>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Aileron</vt:lpstr>
      <vt:lpstr>Aileron Ultra-Bold</vt:lpstr>
      <vt:lpstr>Aptos</vt:lpstr>
      <vt:lpstr>Arial</vt:lpstr>
      <vt:lpstr>Arial Narrow</vt:lpstr>
      <vt:lpstr>Impact</vt:lpstr>
      <vt:lpstr>Lato Black</vt:lpstr>
      <vt:lpstr>Wingdings</vt:lpstr>
      <vt:lpstr>Main Event</vt:lpstr>
      <vt:lpstr>HCP ComplianceSuite</vt:lpstr>
      <vt:lpstr>Package Details:</vt:lpstr>
      <vt:lpstr>Protect &amp; Secure Patient Personal Data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106</cp:revision>
  <cp:lastPrinted>2025-08-12T21:01:05Z</cp:lastPrinted>
  <dcterms:created xsi:type="dcterms:W3CDTF">2025-08-07T12:45:26Z</dcterms:created>
  <dcterms:modified xsi:type="dcterms:W3CDTF">2025-12-31T07:28:26Z</dcterms:modified>
</cp:coreProperties>
</file>