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681" r:id="rId2"/>
    <p:sldId id="682"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90" d="100"/>
          <a:sy n="90" d="100"/>
        </p:scale>
        <p:origin x="1882" y="-209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032BF-6BDC-E53D-1984-FF0CD2674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0D7B-F2F7-66E1-02A0-AD84F33F0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65C23-7F41-6C07-3AC3-B2C810118B43}"/>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7697AC37-4674-5499-DE4B-45E6141B5C61}"/>
              </a:ext>
            </a:extLst>
          </p:cNvPr>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283789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smbsecure.co.za/" TargetMode="Externa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9E3EB1-4E84-F818-4673-513EA19651A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038B91B-E4E7-17E4-FD4E-F5E370FD873F}"/>
              </a:ext>
            </a:extLst>
          </p:cNvPr>
          <p:cNvSpPr/>
          <p:nvPr/>
        </p:nvSpPr>
        <p:spPr>
          <a:xfrm>
            <a:off x="140064" y="2698068"/>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5</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0+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POPI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Crucial Layers of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Data Protection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6C6EB84C-BB26-70B7-E715-3B282DA2A33B}"/>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785F96C1-35D4-0DC8-1344-36DAD0E4DE8E}"/>
              </a:ext>
            </a:extLst>
          </p:cNvPr>
          <p:cNvSpPr>
            <a:spLocks noGrp="1"/>
          </p:cNvSpPr>
          <p:nvPr>
            <p:ph type="title"/>
          </p:nvPr>
        </p:nvSpPr>
        <p:spPr>
          <a:xfrm>
            <a:off x="3052427" y="133708"/>
            <a:ext cx="3556717" cy="559902"/>
          </a:xfrm>
        </p:spPr>
        <p:txBody>
          <a:bodyPr/>
          <a:lstStyle/>
          <a:p>
            <a:r>
              <a:rPr lang="en-ZA" cap="none" noProof="0" dirty="0">
                <a:ln>
                  <a:solidFill>
                    <a:schemeClr val="tx1"/>
                  </a:solidFill>
                </a:ln>
                <a:solidFill>
                  <a:srgbClr val="FF0000"/>
                </a:solidFill>
              </a:rPr>
              <a:t>SME </a:t>
            </a:r>
            <a:r>
              <a:rPr lang="en-ZA" sz="2800" cap="none" noProof="0" dirty="0" err="1">
                <a:ln>
                  <a:solidFill>
                    <a:schemeClr val="tx1"/>
                  </a:solidFill>
                </a:ln>
                <a:solidFill>
                  <a:srgbClr val="FF0000"/>
                </a:solidFill>
              </a:rPr>
              <a:t>ComplianceSuite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80A2D9C9-E475-A122-4C7B-5117A4FCDAA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28125"/>
            <a:ext cx="2356612" cy="982659"/>
          </a:xfrm>
        </p:spPr>
      </p:pic>
      <p:sp>
        <p:nvSpPr>
          <p:cNvPr id="4" name="TextBox 3">
            <a:extLst>
              <a:ext uri="{FF2B5EF4-FFF2-40B4-BE49-F238E27FC236}">
                <a16:creationId xmlns:a16="http://schemas.microsoft.com/office/drawing/2014/main" id="{AF26D2B8-EDFA-B0A1-EC3D-2380BE392A74}"/>
              </a:ext>
            </a:extLst>
          </p:cNvPr>
          <p:cNvSpPr txBox="1"/>
          <p:nvPr/>
        </p:nvSpPr>
        <p:spPr>
          <a:xfrm>
            <a:off x="704320" y="552321"/>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dirty="0">
                <a:solidFill>
                  <a:prstClr val="white"/>
                </a:solidFill>
                <a:latin typeface="Impact" panose="020B0806030902050204"/>
              </a:rPr>
              <a:t>5</a:t>
            </a: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Cybersecurity Compliance.</a:t>
            </a:r>
          </a:p>
        </p:txBody>
      </p:sp>
      <p:sp>
        <p:nvSpPr>
          <p:cNvPr id="11" name="Rectangle: Rounded Corners 10">
            <a:extLst>
              <a:ext uri="{FF2B5EF4-FFF2-40B4-BE49-F238E27FC236}">
                <a16:creationId xmlns:a16="http://schemas.microsoft.com/office/drawing/2014/main" id="{33D2A6D1-8152-182F-3919-8CE2182A7B0E}"/>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306A68FB-48F1-8A03-C22D-82AACB3D5376}"/>
              </a:ext>
            </a:extLst>
          </p:cNvPr>
          <p:cNvGrpSpPr/>
          <p:nvPr/>
        </p:nvGrpSpPr>
        <p:grpSpPr>
          <a:xfrm>
            <a:off x="536830" y="4204793"/>
            <a:ext cx="5821641" cy="369332"/>
            <a:chOff x="473330" y="4482750"/>
            <a:chExt cx="5821641" cy="369332"/>
          </a:xfrm>
        </p:grpSpPr>
        <p:sp>
          <p:nvSpPr>
            <p:cNvPr id="12" name="TextBox 11">
              <a:extLst>
                <a:ext uri="{FF2B5EF4-FFF2-40B4-BE49-F238E27FC236}">
                  <a16:creationId xmlns:a16="http://schemas.microsoft.com/office/drawing/2014/main" id="{4D672B8E-9168-3235-03BE-D2BF3C7D3464}"/>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Cybersecurity Compliance?</a:t>
              </a:r>
            </a:p>
          </p:txBody>
        </p:sp>
        <p:sp>
          <p:nvSpPr>
            <p:cNvPr id="16" name="Freeform 7">
              <a:extLst>
                <a:ext uri="{FF2B5EF4-FFF2-40B4-BE49-F238E27FC236}">
                  <a16:creationId xmlns:a16="http://schemas.microsoft.com/office/drawing/2014/main" id="{972074B1-5DA1-33FF-983A-8B7BC5325EC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721E50E5-BD4A-01DC-D788-4166A05F542C}"/>
              </a:ext>
            </a:extLst>
          </p:cNvPr>
          <p:cNvGrpSpPr/>
          <p:nvPr/>
        </p:nvGrpSpPr>
        <p:grpSpPr>
          <a:xfrm>
            <a:off x="536830" y="5154389"/>
            <a:ext cx="5821641" cy="369332"/>
            <a:chOff x="473330" y="5687222"/>
            <a:chExt cx="5821641" cy="369332"/>
          </a:xfrm>
        </p:grpSpPr>
        <p:sp>
          <p:nvSpPr>
            <p:cNvPr id="13" name="TextBox 12">
              <a:extLst>
                <a:ext uri="{FF2B5EF4-FFF2-40B4-BE49-F238E27FC236}">
                  <a16:creationId xmlns:a16="http://schemas.microsoft.com/office/drawing/2014/main" id="{F6E4F0D1-C054-526F-1CB7-0A1FF99201FA}"/>
                </a:ext>
              </a:extLst>
            </p:cNvPr>
            <p:cNvSpPr txBox="1"/>
            <p:nvPr/>
          </p:nvSpPr>
          <p:spPr>
            <a:xfrm>
              <a:off x="713153" y="5687222"/>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with POPIA &amp; PAIA Regulations?</a:t>
              </a:r>
            </a:p>
          </p:txBody>
        </p:sp>
        <p:sp>
          <p:nvSpPr>
            <p:cNvPr id="17" name="Freeform 7">
              <a:extLst>
                <a:ext uri="{FF2B5EF4-FFF2-40B4-BE49-F238E27FC236}">
                  <a16:creationId xmlns:a16="http://schemas.microsoft.com/office/drawing/2014/main" id="{ECB4D229-99FC-0EB0-A96F-A46DCE8AB99A}"/>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2D066477-D8C5-879F-C227-BCF1CDCE928D}"/>
              </a:ext>
            </a:extLst>
          </p:cNvPr>
          <p:cNvGrpSpPr/>
          <p:nvPr/>
        </p:nvGrpSpPr>
        <p:grpSpPr>
          <a:xfrm>
            <a:off x="560456" y="6688356"/>
            <a:ext cx="6435465" cy="369332"/>
            <a:chOff x="473330" y="6636871"/>
            <a:chExt cx="6435465" cy="369332"/>
          </a:xfrm>
        </p:grpSpPr>
        <p:sp>
          <p:nvSpPr>
            <p:cNvPr id="14" name="TextBox 13">
              <a:extLst>
                <a:ext uri="{FF2B5EF4-FFF2-40B4-BE49-F238E27FC236}">
                  <a16:creationId xmlns:a16="http://schemas.microsoft.com/office/drawing/2014/main" id="{680C73B3-054F-49E3-1D6C-B7F52DF359F0}"/>
                </a:ext>
              </a:extLst>
            </p:cNvPr>
            <p:cNvSpPr txBox="1"/>
            <p:nvPr/>
          </p:nvSpPr>
          <p:spPr>
            <a:xfrm>
              <a:off x="713154" y="6636871"/>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I</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mplement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8" name="Freeform 7">
              <a:extLst>
                <a:ext uri="{FF2B5EF4-FFF2-40B4-BE49-F238E27FC236}">
                  <a16:creationId xmlns:a16="http://schemas.microsoft.com/office/drawing/2014/main" id="{256FBD87-C933-F29A-9247-95C325E05FCE}"/>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18265D36-C686-0EB9-AB23-7672AEC39569}"/>
              </a:ext>
            </a:extLst>
          </p:cNvPr>
          <p:cNvGrpSpPr/>
          <p:nvPr/>
        </p:nvGrpSpPr>
        <p:grpSpPr>
          <a:xfrm>
            <a:off x="560456" y="7380992"/>
            <a:ext cx="6435465" cy="369332"/>
            <a:chOff x="473330" y="7399906"/>
            <a:chExt cx="6435465" cy="369332"/>
          </a:xfrm>
        </p:grpSpPr>
        <p:sp>
          <p:nvSpPr>
            <p:cNvPr id="15" name="TextBox 14">
              <a:extLst>
                <a:ext uri="{FF2B5EF4-FFF2-40B4-BE49-F238E27FC236}">
                  <a16:creationId xmlns:a16="http://schemas.microsoft.com/office/drawing/2014/main" id="{B5AB1C44-3BD5-3C42-60D8-1941224BC7EF}"/>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9" name="Freeform 7">
              <a:extLst>
                <a:ext uri="{FF2B5EF4-FFF2-40B4-BE49-F238E27FC236}">
                  <a16:creationId xmlns:a16="http://schemas.microsoft.com/office/drawing/2014/main" id="{3466FD27-C5F8-0592-4048-250EE93B97D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FC1B7E50-4B15-F1FA-C7D4-428D589E2454}"/>
              </a:ext>
            </a:extLst>
          </p:cNvPr>
          <p:cNvSpPr/>
          <p:nvPr/>
        </p:nvSpPr>
        <p:spPr>
          <a:xfrm flipV="1">
            <a:off x="776654" y="5106058"/>
            <a:ext cx="5581817" cy="12331"/>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8" name="TextBox 27">
            <a:extLst>
              <a:ext uri="{FF2B5EF4-FFF2-40B4-BE49-F238E27FC236}">
                <a16:creationId xmlns:a16="http://schemas.microsoft.com/office/drawing/2014/main" id="{C24BB1DB-59F6-E10C-3DEA-06486BCA3FD3}"/>
              </a:ext>
            </a:extLst>
          </p:cNvPr>
          <p:cNvSpPr txBox="1"/>
          <p:nvPr/>
        </p:nvSpPr>
        <p:spPr>
          <a:xfrm>
            <a:off x="766992" y="4484932"/>
            <a:ext cx="5657552" cy="584775"/>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Cybersecurity compliance is your adherence to security and data protection guidelines (such as your industry code of conduct), regulations (such as the POPI Act, PAIA, GDPR, etc), Frameworks and Standards (such as NIST, CIS, ISO27001, etc) or those data security questionnaires which you might be asked to complete by suppliers and customers for business engagement. These regulations, frameworks and questionnaires are significant to ensuring that your organisation's security practices align with legal and industry requirements, thereby mitigating risks and maintaining trust.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6E80EC8-59CF-43DF-5CFB-59B040BE197D}"/>
              </a:ext>
            </a:extLst>
          </p:cNvPr>
          <p:cNvSpPr txBox="1"/>
          <p:nvPr/>
        </p:nvSpPr>
        <p:spPr>
          <a:xfrm>
            <a:off x="766992" y="5436435"/>
            <a:ext cx="5657552" cy="120032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and scams, it is crucial for your business to demonstrate a strong commitment to cybersecurity compliance to build trust with customers, partners, and stakeholders, and enhance your business’s reputation. In South Africa, the Protection of Personal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POPIA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is an important requirement set by government to regulate the collection, use, protection, security and disposal of personal information of S.A. citizens and companies – both are recognised under the law. Equally the Promotion of Access to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helps to protect internal and confidential data when access requests are made. Compliance is not merely a regulatory burden; it is a fundamental aspect of responsible business practice. Complying with POPIA &amp; PAIA are essential for protecting your clients, your own business, and the supply-chain. The Information Regulator has been empowered by these Acts to enforce the regulations.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 has the authority to levy significant financial penalties for data breaches.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public notices causing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reputational damage and customer defection</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D1A2612A-1600-4BC4-ED93-16A9FCAE8F03}"/>
              </a:ext>
            </a:extLst>
          </p:cNvPr>
          <p:cNvSpPr txBox="1"/>
          <p:nvPr/>
        </p:nvSpPr>
        <p:spPr>
          <a:xfrm>
            <a:off x="776654" y="6986316"/>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 business owner you must embed the security of personal information into your business culture. This means treating compliance not as an IT project, but as a core, ongoing business function focused on managing risk, protecting sensitive data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implementing security controls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C93DBAC6-B60E-795C-F388-B0F4448DB379}"/>
              </a:ext>
            </a:extLst>
          </p:cNvPr>
          <p:cNvSpPr/>
          <p:nvPr/>
        </p:nvSpPr>
        <p:spPr>
          <a:xfrm>
            <a:off x="766992" y="7350613"/>
            <a:ext cx="5591479" cy="5036"/>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BE67F250-376C-3BDD-EEC9-08982E7E9B44}"/>
              </a:ext>
            </a:extLst>
          </p:cNvPr>
          <p:cNvSpPr/>
          <p:nvPr/>
        </p:nvSpPr>
        <p:spPr>
          <a:xfrm flipV="1">
            <a:off x="722996" y="6656586"/>
            <a:ext cx="5635474" cy="503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B0BF909D-6DA6-035D-3B80-430D3AFD1328}"/>
              </a:ext>
            </a:extLst>
          </p:cNvPr>
          <p:cNvSpPr txBox="1"/>
          <p:nvPr/>
        </p:nvSpPr>
        <p:spPr>
          <a:xfrm>
            <a:off x="776654" y="7668511"/>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businesses, helping to meet several key requirements for cybersecurity compliance. It inexpensively offers broad coverage for compliance that includes data protection, risk assessment, external &amp; internal attack surface monitoring, vital controls, reporting and auditing,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operational efficiency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9221DE26-26DC-21E3-0DBB-E2F1C6B9A6E4}"/>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C515BB0C-668D-E22F-FE5D-554E3FD559B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3" name="Rectangle: Rounded Corners 2">
            <a:extLst>
              <a:ext uri="{FF2B5EF4-FFF2-40B4-BE49-F238E27FC236}">
                <a16:creationId xmlns:a16="http://schemas.microsoft.com/office/drawing/2014/main" id="{C337E9A0-A9C6-81B3-3473-782D4DF54AE8}"/>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templates and guidance related to Data Protection,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pic>
        <p:nvPicPr>
          <p:cNvPr id="21" name="Picture 20" descr="A cartoon of a person smiling&#10;&#10;AI-generated content may be incorrect.">
            <a:extLst>
              <a:ext uri="{FF2B5EF4-FFF2-40B4-BE49-F238E27FC236}">
                <a16:creationId xmlns:a16="http://schemas.microsoft.com/office/drawing/2014/main" id="{83CE8E08-6A46-2992-D9AE-A293686F4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77" y="8225873"/>
            <a:ext cx="1451453" cy="1673756"/>
          </a:xfrm>
          <a:prstGeom prst="rect">
            <a:avLst/>
          </a:prstGeom>
        </p:spPr>
      </p:pic>
      <p:sp>
        <p:nvSpPr>
          <p:cNvPr id="22" name="Rectangle: Rounded Corners 21">
            <a:extLst>
              <a:ext uri="{FF2B5EF4-FFF2-40B4-BE49-F238E27FC236}">
                <a16:creationId xmlns:a16="http://schemas.microsoft.com/office/drawing/2014/main" id="{BA3E6C7A-677E-10D6-FEA4-AE5AF8F5C90C}"/>
              </a:ext>
            </a:extLst>
          </p:cNvPr>
          <p:cNvSpPr/>
          <p:nvPr/>
        </p:nvSpPr>
        <p:spPr>
          <a:xfrm>
            <a:off x="140064" y="1217497"/>
            <a:ext cx="2134009" cy="1218996"/>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SME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5 Users or </a:t>
            </a:r>
            <a:r>
              <a:rPr lang="en-ZA" sz="1200" b="1" dirty="0">
                <a:solidFill>
                  <a:prstClr val="black"/>
                </a:solidFill>
                <a:latin typeface="Arial Narrow" panose="020B0606020202030204" pitchFamily="34" charset="0"/>
                <a:ea typeface="Lato Black" panose="020F0502020204030203" pitchFamily="34" charset="0"/>
                <a:cs typeface="Lato Black" panose="020F0502020204030203" pitchFamily="34" charset="0"/>
              </a:rPr>
              <a:t>L</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ess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2,790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1" name="Rectangle: Rounded Corners 30">
            <a:extLst>
              <a:ext uri="{FF2B5EF4-FFF2-40B4-BE49-F238E27FC236}">
                <a16:creationId xmlns:a16="http://schemas.microsoft.com/office/drawing/2014/main" id="{9F15591E-DC4E-0B48-9951-E71FA3C239BE}"/>
              </a:ext>
            </a:extLst>
          </p:cNvPr>
          <p:cNvSpPr/>
          <p:nvPr/>
        </p:nvSpPr>
        <p:spPr>
          <a:xfrm>
            <a:off x="2361995" y="1209547"/>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 </a:t>
            </a:r>
            <a:r>
              <a:rPr lang="en-ZA" sz="1200" b="1" dirty="0">
                <a:solidFill>
                  <a:srgbClr val="FF0000"/>
                </a:solidFill>
                <a:latin typeface="Arial Narrow" panose="020B0606020202030204" pitchFamily="34" charset="0"/>
              </a:rPr>
              <a:t>SME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10 Users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R3,790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3" name="Rectangle: Rounded Corners 32">
            <a:extLst>
              <a:ext uri="{FF2B5EF4-FFF2-40B4-BE49-F238E27FC236}">
                <a16:creationId xmlns:a16="http://schemas.microsoft.com/office/drawing/2014/main" id="{B43B0753-50B5-D75C-B2F3-8BE44693F595}"/>
              </a:ext>
            </a:extLst>
          </p:cNvPr>
          <p:cNvSpPr/>
          <p:nvPr/>
        </p:nvSpPr>
        <p:spPr>
          <a:xfrm>
            <a:off x="4574178" y="1217836"/>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ZA" sz="1200" b="1" dirty="0">
                <a:solidFill>
                  <a:srgbClr val="FF0000"/>
                </a:solidFill>
                <a:latin typeface="Arial Narrow" panose="020B0606020202030204" pitchFamily="34" charset="0"/>
              </a:rPr>
              <a:t>SME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15 Users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&amp; More.</a:t>
            </a: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R4,790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8" name="TextBox 37">
            <a:extLst>
              <a:ext uri="{FF2B5EF4-FFF2-40B4-BE49-F238E27FC236}">
                <a16:creationId xmlns:a16="http://schemas.microsoft.com/office/drawing/2014/main" id="{C420F9FD-7755-4BB5-BC79-38ED17EA0261}"/>
              </a:ext>
            </a:extLst>
          </p:cNvPr>
          <p:cNvSpPr txBox="1"/>
          <p:nvPr/>
        </p:nvSpPr>
        <p:spPr>
          <a:xfrm>
            <a:off x="199061" y="2444558"/>
            <a:ext cx="6459876" cy="18466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en-ZA" sz="600" b="1" dirty="0">
                <a:solidFill>
                  <a:srgbClr val="FF0000"/>
                </a:solidFill>
                <a:latin typeface="Arial Narrow" panose="020B0606020202030204" pitchFamily="34" charset="0"/>
              </a:rPr>
              <a:t>*</a:t>
            </a:r>
            <a:r>
              <a:rPr lang="en-ZA" sz="600" dirty="0">
                <a:solidFill>
                  <a:prstClr val="white">
                    <a:lumMod val="50000"/>
                  </a:prstClr>
                </a:solidFill>
                <a:latin typeface="Arial Narrow" panose="020B0606020202030204" pitchFamily="34" charset="0"/>
              </a:rPr>
              <a:t>Pricing Excludes VAT. All-in-One Bundle. </a:t>
            </a:r>
            <a:r>
              <a:rPr lang="en-US" sz="600" dirty="0">
                <a:solidFill>
                  <a:prstClr val="white">
                    <a:lumMod val="50000"/>
                  </a:prstClr>
                </a:solidFill>
                <a:latin typeface="Arial Narrow" panose="020B0606020202030204" pitchFamily="34" charset="0"/>
              </a:rPr>
              <a:t>15+ Packs allowed for initial purchase only and sold in increments of Minimum 5. Upgrade Tier or Add </a:t>
            </a:r>
            <a:r>
              <a:rPr lang="en-ZA" sz="600" dirty="0">
                <a:solidFill>
                  <a:prstClr val="white">
                    <a:lumMod val="50000"/>
                  </a:prstClr>
                </a:solidFill>
                <a:latin typeface="Arial Narrow" panose="020B0606020202030204" pitchFamily="34" charset="0"/>
              </a:rPr>
              <a:t>seats to ComplianceSuite15 as Advanced Licenses anytime after Initial Order.</a:t>
            </a:r>
          </a:p>
        </p:txBody>
      </p:sp>
      <p:sp>
        <p:nvSpPr>
          <p:cNvPr id="9" name="Rectangle: Top Corners Rounded 8">
            <a:extLst>
              <a:ext uri="{FF2B5EF4-FFF2-40B4-BE49-F238E27FC236}">
                <a16:creationId xmlns:a16="http://schemas.microsoft.com/office/drawing/2014/main" id="{A7A1037A-9F8A-2C78-AEC7-1F8572483D39}"/>
              </a:ext>
            </a:extLst>
          </p:cNvPr>
          <p:cNvSpPr/>
          <p:nvPr/>
        </p:nvSpPr>
        <p:spPr>
          <a:xfrm rot="16200000">
            <a:off x="-255827" y="3092597"/>
            <a:ext cx="1300564"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dirty="0"/>
              <a:t>SME VALUE</a:t>
            </a:r>
          </a:p>
        </p:txBody>
      </p:sp>
      <p:sp>
        <p:nvSpPr>
          <p:cNvPr id="8" name="TextBox 7">
            <a:extLst>
              <a:ext uri="{FF2B5EF4-FFF2-40B4-BE49-F238E27FC236}">
                <a16:creationId xmlns:a16="http://schemas.microsoft.com/office/drawing/2014/main" id="{0EBA7EA0-1FF9-C9D4-3A59-E93E26E07D1A}"/>
              </a:ext>
            </a:extLst>
          </p:cNvPr>
          <p:cNvSpPr txBox="1"/>
          <p:nvPr/>
        </p:nvSpPr>
        <p:spPr>
          <a:xfrm>
            <a:off x="140064" y="8929606"/>
            <a:ext cx="3586116" cy="800219"/>
          </a:xfrm>
          <a:prstGeom prst="rect">
            <a:avLst/>
          </a:prstGeom>
          <a:noFill/>
        </p:spPr>
        <p:txBody>
          <a:bodyPr wrap="square" rtlCol="0">
            <a:spAutoFit/>
          </a:bodyPr>
          <a:lstStyle/>
          <a:p>
            <a:pPr lvl="0">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0" i="0" u="none" strike="noStrike" kern="1200" cap="none" spc="0" normalizeH="0" baseline="30000" noProof="0" dirty="0">
                <a:ln>
                  <a:noFill/>
                </a:ln>
                <a:effectLst/>
                <a:uLnTx/>
                <a:uFillTx/>
                <a:latin typeface="Impact" panose="020B0806030902050204"/>
                <a:ea typeface="+mn-ea"/>
                <a:cs typeface="+mn-cs"/>
              </a:rPr>
              <a:t>™ </a:t>
            </a:r>
            <a:r>
              <a:rPr lang="en-ZA">
                <a:solidFill>
                  <a:schemeClr val="bg1">
                    <a:lumMod val="50000"/>
                  </a:schemeClr>
                </a:solidFill>
              </a:rPr>
              <a:t>| </a:t>
            </a:r>
            <a:r>
              <a:rPr lang="en-ZA" sz="1600">
                <a:solidFill>
                  <a:schemeClr val="bg1">
                    <a:lumMod val="65000"/>
                  </a:schemeClr>
                </a:solidFill>
              </a:rPr>
              <a:t>SME </a:t>
            </a:r>
            <a:r>
              <a:rPr lang="en-ZA" sz="1600" dirty="0" err="1">
                <a:solidFill>
                  <a:schemeClr val="bg1">
                    <a:lumMod val="65000"/>
                  </a:schemeClr>
                </a:solidFill>
              </a:rPr>
              <a:t>ComplianceSuite</a:t>
            </a:r>
            <a:endParaRPr kumimoji="0" lang="en-ZA" sz="1800" i="0" u="none" strike="noStrike" kern="1200" cap="none" spc="0" normalizeH="0" baseline="30000" noProof="0" dirty="0">
              <a:ln>
                <a:noFill/>
              </a:ln>
              <a:solidFill>
                <a:schemeClr val="bg1">
                  <a:lumMod val="65000"/>
                </a:schemeClr>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hlinkClick r:id="rId6"/>
              </a:rPr>
              <a:t>www.smbsecure.co.za</a:t>
            </a:r>
            <a:endParaRPr lang="en-ZA" sz="1400" dirty="0">
              <a:solidFill>
                <a:srgbClr val="C8C8C8">
                  <a:lumMod val="75000"/>
                </a:srgbClr>
              </a:solidFill>
              <a:latin typeface="Arial Narrow" panose="020B0606020202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www.compliancesuite.co.za</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163767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09BE1-7E29-F40A-0F69-5A0E02E5E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E792-53BE-801D-316B-23C085430F2E}"/>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014173DE-6053-F824-E4F3-68045334CC88}"/>
              </a:ext>
            </a:extLst>
          </p:cNvPr>
          <p:cNvGraphicFramePr>
            <a:graphicFrameLocks noGrp="1"/>
          </p:cNvGraphicFramePr>
          <p:nvPr>
            <p:ph idx="1"/>
            <p:extLst>
              <p:ext uri="{D42A27DB-BD31-4B8C-83A1-F6EECF244321}">
                <p14:modId xmlns:p14="http://schemas.microsoft.com/office/powerpoint/2010/main" val="3376343878"/>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28083">
                  <a:extLst>
                    <a:ext uri="{9D8B030D-6E8A-4147-A177-3AD203B41FA5}">
                      <a16:colId xmlns:a16="http://schemas.microsoft.com/office/drawing/2014/main" val="3917816691"/>
                    </a:ext>
                  </a:extLst>
                </a:gridCol>
                <a:gridCol w="1610866">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Training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a:t>
                      </a:r>
                      <a:r>
                        <a:rPr lang="en-ZA" sz="1400" b="1" noProof="0">
                          <a:solidFill>
                            <a:schemeClr val="bg1"/>
                          </a:solidFill>
                          <a:latin typeface="Arial Narrow" panose="020B0606020202030204" pitchFamily="34" charset="0"/>
                        </a:rPr>
                        <a:t>Compliance Toolkit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R1M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54AE8212-D737-4BD4-6AB6-C34F402CF4A1}"/>
              </a:ext>
            </a:extLst>
          </p:cNvPr>
          <p:cNvGrpSpPr/>
          <p:nvPr/>
        </p:nvGrpSpPr>
        <p:grpSpPr>
          <a:xfrm>
            <a:off x="-702462" y="697991"/>
            <a:ext cx="3171711" cy="3406258"/>
            <a:chOff x="0" y="-131624"/>
            <a:chExt cx="4228949" cy="4337575"/>
          </a:xfrm>
        </p:grpSpPr>
        <p:grpSp>
          <p:nvGrpSpPr>
            <p:cNvPr id="6" name="Group 34">
              <a:extLst>
                <a:ext uri="{FF2B5EF4-FFF2-40B4-BE49-F238E27FC236}">
                  <a16:creationId xmlns:a16="http://schemas.microsoft.com/office/drawing/2014/main" id="{C7437981-24EE-7989-422D-95B32AFCAB09}"/>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89A31B19-B80B-224B-0287-85CE49A71A32}"/>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C244C45C-B44C-312B-8C1D-401AA4803AC9}"/>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9F89E547-E0DB-3BA0-C51E-33BC16EC907B}"/>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002A1831-8072-AFE2-93C4-F1B4729C5F96}"/>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AA525D34-6AD3-5F95-489B-3AE9D00336F3}"/>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5DC547AE-0A6A-F7E0-5769-C3D297B14977}"/>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7232589E-F0A0-2809-C3AA-6097E67E197C}"/>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C190806A-2504-47D8-8CC0-A8CE7A27E7B6}"/>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7E56318B-5C6A-5FBF-577E-43F627C9374E}"/>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7BA895AE-94F1-BB1F-8B91-C33FD338165F}"/>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60CB2C3F-D976-0013-F06C-987F0DF80B10}"/>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738D6230-DF30-B48B-D6F2-18C4908626AB}"/>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ComplianceSuite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665ED43C-3E2E-D3C6-CE55-996C5C620529}"/>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Your Business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scams, theft of personal data and funds, identity 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business will have robust security measures in place to protect sensitive and personal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Business</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business from serving its clients, paying suppliers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58D14FE6-684D-9085-C3C3-A7E8F8501739}"/>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79CF1B3D-1A89-1C5A-A6C6-E85078B5495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A1EE59BD-6E06-4864-EC1A-29D78897D7F8}"/>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DD6DE77D-F537-3948-FCF9-3480A3DA42F2}"/>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30A7CC03-2E2D-DADC-CF17-707500AA21E5}"/>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30" name="TextBox 29">
            <a:extLst>
              <a:ext uri="{FF2B5EF4-FFF2-40B4-BE49-F238E27FC236}">
                <a16:creationId xmlns:a16="http://schemas.microsoft.com/office/drawing/2014/main" id="{65A5B0C9-E21F-0B99-7255-BB964F4154E4}"/>
              </a:ext>
            </a:extLst>
          </p:cNvPr>
          <p:cNvSpPr txBox="1"/>
          <p:nvPr/>
        </p:nvSpPr>
        <p:spPr>
          <a:xfrm>
            <a:off x="-51450" y="-11896"/>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E78252AB-C859-8EAF-5075-E74A73DC32A4}"/>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87AC15EC-0E79-B08E-B492-DE723DCB2AF0}"/>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7" name="TextBox 26">
            <a:extLst>
              <a:ext uri="{FF2B5EF4-FFF2-40B4-BE49-F238E27FC236}">
                <a16:creationId xmlns:a16="http://schemas.microsoft.com/office/drawing/2014/main" id="{1C2144F4-8FD0-6861-F1F8-E3322FB2A045}"/>
              </a:ext>
            </a:extLst>
          </p:cNvPr>
          <p:cNvSpPr txBox="1"/>
          <p:nvPr/>
        </p:nvSpPr>
        <p:spPr>
          <a:xfrm>
            <a:off x="4759568" y="9598223"/>
            <a:ext cx="1842869" cy="307777"/>
          </a:xfrm>
          <a:prstGeom prst="rect">
            <a:avLst/>
          </a:prstGeom>
          <a:noFill/>
        </p:spPr>
        <p:txBody>
          <a:bodyPr wrap="square" rtlCol="0">
            <a:spAutoFit/>
          </a:bodyPr>
          <a:lstStyle/>
          <a:p>
            <a:pPr algn="r"/>
            <a:r>
              <a:rPr lang="en-ZA" sz="1400" dirty="0"/>
              <a:t>SMB</a:t>
            </a:r>
            <a:r>
              <a:rPr lang="en-ZA" sz="1400" dirty="0">
                <a:solidFill>
                  <a:srgbClr val="FF0000"/>
                </a:solidFill>
              </a:rPr>
              <a:t>secure</a:t>
            </a:r>
            <a:r>
              <a:rPr lang="en-ZA" sz="1400" baseline="30000" dirty="0"/>
              <a:t>™</a:t>
            </a:r>
            <a:endParaRPr lang="en-ZA" sz="1400" baseline="30000" dirty="0">
              <a:solidFill>
                <a:schemeClr val="bg2">
                  <a:lumMod val="75000"/>
                </a:schemeClr>
              </a:solidFill>
              <a:latin typeface="Arial Narrow" panose="020B0606020202030204" pitchFamily="34" charset="0"/>
            </a:endParaRPr>
          </a:p>
        </p:txBody>
      </p:sp>
      <p:sp>
        <p:nvSpPr>
          <p:cNvPr id="28" name="TextBox 27">
            <a:extLst>
              <a:ext uri="{FF2B5EF4-FFF2-40B4-BE49-F238E27FC236}">
                <a16:creationId xmlns:a16="http://schemas.microsoft.com/office/drawing/2014/main" id="{D54E4937-42C1-84E2-DFF8-F4354B7EBBA5}"/>
              </a:ext>
            </a:extLst>
          </p:cNvPr>
          <p:cNvSpPr txBox="1"/>
          <p:nvPr/>
        </p:nvSpPr>
        <p:spPr>
          <a:xfrm>
            <a:off x="-1" y="9652967"/>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SMEs domiciled in South Africa.</a:t>
            </a:r>
          </a:p>
        </p:txBody>
      </p:sp>
    </p:spTree>
    <p:extLst>
      <p:ext uri="{BB962C8B-B14F-4D97-AF65-F5344CB8AC3E}">
        <p14:creationId xmlns:p14="http://schemas.microsoft.com/office/powerpoint/2010/main" val="3436794594"/>
      </p:ext>
    </p:extLst>
  </p:cSld>
  <p:clrMapOvr>
    <a:masterClrMapping/>
  </p:clrMapOvr>
  <p:transition spd="slow">
    <p:push dir="u"/>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7316</TotalTime>
  <Words>1116</Words>
  <Application>Microsoft Office PowerPoint</Application>
  <PresentationFormat>A4 Paper (210x297 mm)</PresentationFormat>
  <Paragraphs>94</Paragraphs>
  <Slides>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Aileron</vt:lpstr>
      <vt:lpstr>Aileron Ultra-Bold</vt:lpstr>
      <vt:lpstr>Aptos</vt:lpstr>
      <vt:lpstr>Arial</vt:lpstr>
      <vt:lpstr>Arial Narrow</vt:lpstr>
      <vt:lpstr>Impact</vt:lpstr>
      <vt:lpstr>Lato Black</vt:lpstr>
      <vt:lpstr>Wingdings</vt:lpstr>
      <vt:lpstr>Main Event</vt:lpstr>
      <vt:lpstr>SME ComplianceSuite</vt:lpstr>
      <vt:lpstr>Package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102</cp:revision>
  <cp:lastPrinted>2025-08-12T21:01:05Z</cp:lastPrinted>
  <dcterms:created xsi:type="dcterms:W3CDTF">2025-08-07T12:45:26Z</dcterms:created>
  <dcterms:modified xsi:type="dcterms:W3CDTF">2025-12-31T07:30:46Z</dcterms:modified>
</cp:coreProperties>
</file>